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Lst>
  <p:sldSz cy="5143500" cx="9144000"/>
  <p:notesSz cx="6858000" cy="9144000"/>
  <p:embeddedFontLst>
    <p:embeddedFont>
      <p:font typeface="Oswald"/>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font" Target="fonts/Oswald-regular.fntdata"/><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Oswald-bold.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a085807d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a085807d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Essa config vem desativada por default, mas na minha experiência, é comum que empresas acabem ativando isso pq isso facilita bastante a integração com aplicativos 3rd party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a085807d5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a085807d5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Config desativada (esquerda) VS ativada (direita)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5a085807d5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5a085807d5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Tente usar serviços nativos do Google para ver histórico de usuários e/ou verificar se um usuário existe mesmo</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9751f9434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9751f9434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são uma mistura estranha entre coleções de usuários e caixas genéricas!!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5a085807d5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5a085807d5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são abertos por Default!!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5a085807d5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5a085807d5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a085807d5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a085807d5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Agendas são abertas por padrão!!</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5a085807d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5a085807d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você tentar adicionar uma pessoa à um evento, você poderá ver a agenda completa dela :o)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a085807d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a085807d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9755f27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9755f27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9b00cbdda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9b00cbdda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9755f27db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9755f27db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9755f27d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9755f27d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5a085807d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5a085807d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arquivos no Drive, você não precisa baixar nada - é só compartilhar com alguém de fora!! :D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5a085807d5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5a085807d5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Anti-spam do GMAIL vem com esses dois “backdoors” por default.</a:t>
            </a:r>
            <a:endParaRPr/>
          </a:p>
          <a:p>
            <a:pPr indent="0" lvl="0" marL="0" rtl="0" algn="l">
              <a:spcBef>
                <a:spcPts val="0"/>
              </a:spcBef>
              <a:spcAft>
                <a:spcPts val="0"/>
              </a:spcAft>
              <a:buNone/>
            </a:pPr>
            <a:r>
              <a:rPr lang="en"/>
              <a:t>O 1 ate vai se vc lida com empresas incompetentes</a:t>
            </a:r>
            <a:endParaRPr/>
          </a:p>
          <a:p>
            <a:pPr indent="0" lvl="0" marL="0" rtl="0" algn="l">
              <a:spcBef>
                <a:spcPts val="0"/>
              </a:spcBef>
              <a:spcAft>
                <a:spcPts val="0"/>
              </a:spcAft>
              <a:buNone/>
            </a:pPr>
            <a:r>
              <a:rPr lang="en"/>
              <a:t>O 2 nao faz sentido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a085807d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a085807d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 Esse email foi enviado um site tosquissimo de enviar emails falsos (anonymailer)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9b00cbddad_1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9b00cbddad_1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Muito cuidado com configurações de roteamento de entrega de e-mail, o workspace deixa você configurar coisas do tipo, "caso um e-mail seja enviado para o meu </a:t>
            </a:r>
            <a:r>
              <a:rPr lang="en"/>
              <a:t>domínio,</a:t>
            </a:r>
            <a:r>
              <a:rPr lang="en"/>
              <a:t> mas não corresponda a nenhuma caixa </a:t>
            </a:r>
            <a:r>
              <a:rPr lang="en"/>
              <a:t>específica, vá para essa caixa </a:t>
            </a:r>
            <a:r>
              <a:rPr lang="en"/>
              <a:t> padrão", a intenção é boa, visa melhor comunicação com clientes, mas quase sempre vira um vetor de ataque para spanificação e tentativas de DOS no servidor de e-mail, então, fuja para as colinas… </a:t>
            </a:r>
            <a:br>
              <a:rPr lang="en"/>
            </a:br>
            <a:r>
              <a:rPr lang="en"/>
              <a:t>Ps: teste isso se quiser tentar trolar alguém…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5a085807d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5a085807d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Procure por esses arquivos, eles sao chaves do reino!!!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9751f9434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9751f9434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 arquivo permite a utilização de APIs do Google em nome da “aplicação” Oauth cadastrada.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5a085807d5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5a085807d5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9acccf5d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9acccf5d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Criamos um lab mínimo, com 2 instâncias - 1 publica e outra não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5a085807d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5a085807d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9acccf5db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9acccf5db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 essas são as contas de serviço padrão. Pq tem duas contas como editor???</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9acccf5db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9acccf5db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Esse é o modelo geral de IAM do GCP. Como vcs podem ver, permissões podem ser concedidas em qualquer um desses niveis. SEMPRE DEIXE NO MENOR NIVEL!!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9acccf5d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9acccf5d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Chaves de SAs esquecidas são comuns. Se vc pegar a chave na máquina de alguem, vc pode usar tudo o que a SA tem direito.</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9acccf5dbd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9acccf5dbd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for usar uma chave de API, pelo menos controla essa caralha direito</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9b00cbdd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9b00cbdd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Isso teoricamente é gravíssimo, mas não consegui fazer funcionar na demo, e tbm não achei tutoriais. Talvez vc tenha que usar alguma coisa mais fungada pelo python, sei lá</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9b00cbddad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9b00cbddad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Cuidado com chaves de SSH, existem soluções melhores!! (mais detalhes depois)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9b00cbddad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9b00cbdda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Logs nao vem ativados por padrão, reocmendo ativar</a:t>
            </a:r>
            <a:endParaRPr/>
          </a:p>
          <a:p>
            <a:pPr indent="0" lvl="0" marL="0" rtl="0" algn="l">
              <a:spcBef>
                <a:spcPts val="0"/>
              </a:spcBef>
              <a:spcAft>
                <a:spcPts val="0"/>
              </a:spcAft>
              <a:buNone/>
            </a:pPr>
            <a:r>
              <a:rPr lang="en"/>
              <a:t>PS: Logs de admin são ativados sim!! Menos mal (ADMIN WRITE)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9b00cbddad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9b00cbddad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9b00cbdda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9b00cbdda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Essas são as regras default de FW. Como vcs podem ver, elas são excessivamente abertas!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9b00cbdda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9b00cbdda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Outro problema: 1 subnet sempre no mesmo range para cada região.</a:t>
            </a:r>
            <a:endParaRPr/>
          </a:p>
          <a:p>
            <a:pPr indent="0" lvl="0" marL="0" rtl="0" algn="l">
              <a:spcBef>
                <a:spcPts val="0"/>
              </a:spcBef>
              <a:spcAft>
                <a:spcPts val="0"/>
              </a:spcAft>
              <a:buNone/>
            </a:pPr>
            <a:r>
              <a:rPr lang="en"/>
              <a:t>Se vc tiver que conectar 2 projetos depois, xora.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5a085807d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5a085807d5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9b00cbdda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9b00cbdda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logs vem desativados por padrão</a:t>
            </a:r>
            <a:endParaRPr/>
          </a:p>
          <a:p>
            <a:pPr indent="0" lvl="0" marL="0" rtl="0" algn="l">
              <a:spcBef>
                <a:spcPts val="0"/>
              </a:spcBef>
              <a:spcAft>
                <a:spcPts val="0"/>
              </a:spcAft>
              <a:buNone/>
            </a:pPr>
            <a:r>
              <a:rPr lang="en"/>
              <a:t>USe com cuidado, podem ser bem caros.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9b00cbddad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9b00cbddad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VMs precisam ter uma SA associada, sabe deus pq</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9b00cbdda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9b00cbdda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Mas nao conseguem usar todos os comandos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9b00cbddad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9b00cbddad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Aaah, tem Access scope!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9b00cbdda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9b00cbdda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Cuidado com chaves de SSH, existem soluções melhores!! (mais detalhes depois)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9b00cbdda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9b00cbdda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Opções adicionais de sec. Ative se quiser.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9b00cbddad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9b00cbddad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pontos de atenção:</a:t>
            </a:r>
            <a:endParaRPr/>
          </a:p>
          <a:p>
            <a:pPr indent="0" lvl="0" marL="0" rtl="0" algn="l">
              <a:spcBef>
                <a:spcPts val="0"/>
              </a:spcBef>
              <a:spcAft>
                <a:spcPts val="0"/>
              </a:spcAft>
              <a:buNone/>
            </a:pPr>
            <a:r>
              <a:rPr lang="en"/>
              <a:t>Unfirm vs. fine-grained: fine dá merda, sempre tem um boçal que vai lá e deixa UM puto de um arquivo público. Faça um bucket publico só pra coisas publicas.</a:t>
            </a:r>
            <a:endParaRPr/>
          </a:p>
          <a:p>
            <a:pPr indent="0" lvl="0" marL="0" rtl="0" algn="l">
              <a:spcBef>
                <a:spcPts val="0"/>
              </a:spcBef>
              <a:spcAft>
                <a:spcPts val="0"/>
              </a:spcAft>
              <a:buNone/>
            </a:pPr>
            <a:r>
              <a:rPr lang="en"/>
              <a:t>Location: não pode ser mudado depois!! Escolha com carinho.</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9b00cbddad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9b00cbddad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Não deixe seu DB com IP público cara… Pra que?</a:t>
            </a:r>
            <a:endParaRPr/>
          </a:p>
          <a:p>
            <a:pPr indent="0" lvl="0" marL="0" rtl="0" algn="l">
              <a:spcBef>
                <a:spcPts val="0"/>
              </a:spcBef>
              <a:spcAft>
                <a:spcPts val="0"/>
              </a:spcAft>
              <a:buNone/>
            </a:pPr>
            <a:r>
              <a:rPr lang="en"/>
              <a:t>Also, nao vem com muitos logs. Ativar é meio chato, mas busque sobre.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9758b1d9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9758b1d9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9aa3acef4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9aa3acef4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1" marL="1371600" rtl="0" algn="l">
              <a:spcBef>
                <a:spcPts val="0"/>
              </a:spcBef>
              <a:spcAft>
                <a:spcPts val="0"/>
              </a:spcAft>
              <a:buClr>
                <a:schemeClr val="dk1"/>
              </a:buClr>
              <a:buSzPts val="1000"/>
              <a:buFont typeface="Oswald"/>
              <a:buChar char="○"/>
            </a:pPr>
            <a:r>
              <a:rPr lang="en" sz="1000">
                <a:solidFill>
                  <a:schemeClr val="dk1"/>
                </a:solidFill>
                <a:latin typeface="Oswald"/>
                <a:ea typeface="Oswald"/>
                <a:cs typeface="Oswald"/>
                <a:sym typeface="Oswald"/>
              </a:rPr>
              <a:t>Seja intencional, teste as suas opções, consulte as preferências da sua equipe técnica, e construa um caderno de testes com critérios objetivos quando estiver em fase de prova de conceito - SIM, você precisa fazer uma POC antes de adotar uma cloud, porque usar uma cloud é bem parecido com casamento, você até pode se divorciar depois de um tempo, mas é sempre trabalhoso… </a:t>
            </a:r>
            <a:endParaRPr sz="1000">
              <a:solidFill>
                <a:schemeClr val="dk1"/>
              </a:solidFill>
              <a:latin typeface="Oswald"/>
              <a:ea typeface="Oswald"/>
              <a:cs typeface="Oswald"/>
              <a:sym typeface="Oswald"/>
            </a:endParaRPr>
          </a:p>
          <a:p>
            <a:pPr indent="0" lvl="0" marL="137160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5a085807d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5a085807d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9b00cbddad_1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9b00cbddad_1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1371600" rtl="0" algn="l">
              <a:spcBef>
                <a:spcPts val="0"/>
              </a:spcBef>
              <a:spcAft>
                <a:spcPts val="0"/>
              </a:spcAft>
              <a:buNone/>
            </a:pPr>
            <a:r>
              <a:t/>
            </a:r>
            <a:endParaRPr sz="1000">
              <a:solidFill>
                <a:schemeClr val="dk1"/>
              </a:solidFill>
              <a:latin typeface="Oswald"/>
              <a:ea typeface="Oswald"/>
              <a:cs typeface="Oswald"/>
              <a:sym typeface="Oswald"/>
            </a:endParaRPr>
          </a:p>
          <a:p>
            <a:pPr indent="-292100" lvl="1" marL="1371600" rtl="0" algn="l">
              <a:spcBef>
                <a:spcPts val="0"/>
              </a:spcBef>
              <a:spcAft>
                <a:spcPts val="0"/>
              </a:spcAft>
              <a:buClr>
                <a:schemeClr val="dk1"/>
              </a:buClr>
              <a:buSzPts val="1000"/>
              <a:buFont typeface="Oswald"/>
              <a:buChar char="○"/>
            </a:pPr>
            <a:r>
              <a:rPr lang="en" sz="1000">
                <a:solidFill>
                  <a:schemeClr val="dk1"/>
                </a:solidFill>
                <a:latin typeface="Oswald"/>
                <a:ea typeface="Oswald"/>
                <a:cs typeface="Oswald"/>
                <a:sym typeface="Oswald"/>
              </a:rPr>
              <a:t>Ainda tem muita feature de muita ferramenta de segurança que está disponível para outras clouds que não foram adaptadas para stacks google, teste sempre com cuidado as integrações das ferramentas que você quer comprar, disponível para tudo, mas não funciona em cluster de kubernetes é um cenário comum de mercado.</a:t>
            </a:r>
            <a:endParaRPr sz="1000">
              <a:solidFill>
                <a:schemeClr val="dk1"/>
              </a:solidFill>
              <a:latin typeface="Oswald"/>
              <a:ea typeface="Oswald"/>
              <a:cs typeface="Oswald"/>
              <a:sym typeface="Oswald"/>
            </a:endParaRPr>
          </a:p>
          <a:p>
            <a:pPr indent="0" lvl="0" marL="137160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9aa3acef4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9aa3acef4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twitter, roblox é tudo cloud privada, se você consegue montar a sua cloud privada, faça (mas somos PT-BR, então, provavelmente ainda estamos no nível um dia chegamos lá)</a:t>
            </a:r>
            <a:endParaRPr/>
          </a:p>
          <a:p>
            <a:pPr indent="0" lvl="0" marL="0" rtl="0" algn="l">
              <a:spcBef>
                <a:spcPts val="0"/>
              </a:spcBef>
              <a:spcAft>
                <a:spcPts val="0"/>
              </a:spcAft>
              <a:buClr>
                <a:schemeClr val="dk1"/>
              </a:buClr>
              <a:buSzPts val="1100"/>
              <a:buFont typeface="Arial"/>
              <a:buNone/>
            </a:pPr>
            <a:r>
              <a:rPr lang="en"/>
              <a:t>-&gt; </a:t>
            </a:r>
            <a:r>
              <a:rPr lang="en"/>
              <a:t>Um cuidado extra sobre workspace - se você for escolher o licenciamento do enterprise, cuidado para não pegar uma quantidade maior do que você efetivamente vai conseguir usar, porque você paga por licenças ociosas também, ele só é elástico para adição de acentos, não para a eliminação na maioria das vezes…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9aa3acef4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9aa3acef4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a:t>
            </a:r>
            <a:r>
              <a:rPr lang="en"/>
              <a:t>Mencionar:</a:t>
            </a:r>
            <a:r>
              <a:rPr lang="en"/>
              <a:t> tem várias coisas dessas, fica esperto galera</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9aa3acef4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9aa3acef4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Evite perder tempo com o que já está pronto, se uma imagem hardenizada padrão já te atende e você não tem tempo ou braço para montar uma, não pare o seu projeto para fazer isso, features nativas costumam funcionar muito bem dentro de seus ambientes naturais.</a:t>
            </a:r>
            <a:endParaRPr/>
          </a:p>
          <a:p>
            <a:pPr indent="0" lvl="0" marL="0" rtl="0" algn="l">
              <a:spcBef>
                <a:spcPts val="0"/>
              </a:spcBef>
              <a:spcAft>
                <a:spcPts val="0"/>
              </a:spcAft>
              <a:buClr>
                <a:schemeClr val="dk1"/>
              </a:buClr>
              <a:buSzPts val="1100"/>
              <a:buFont typeface="Arial"/>
              <a:buNone/>
            </a:pPr>
            <a:r>
              <a:rPr lang="en"/>
              <a:t>Não construa canhões para matar formigas, se você tem uma aplicação que nunca vai escalar, não perca tempo criando uma super estrutura escalável e o contrário também é verdadeiro, se a sua aplicação é escalável e paralelizável, dedique tempo e carinho na sua infra pra essas coisas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9aa3acef4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9aa3acef4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9aa3acef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9aa3acef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9aa3acef4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9aa3acef4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Controle de dispositivos - Depende da utilização do navegador chrome, que vai piorar pra caralho ano que vem quando bloquearem adblockers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9acccf5db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9acccf5db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OBS: Requer ser uma organização “Premium”</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9aa3acef4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9aa3acef4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Nota adicional:</a:t>
            </a:r>
            <a:endParaRPr/>
          </a:p>
          <a:p>
            <a:pPr indent="0" lvl="0" marL="0" rtl="0" algn="l">
              <a:spcBef>
                <a:spcPts val="0"/>
              </a:spcBef>
              <a:spcAft>
                <a:spcPts val="0"/>
              </a:spcAft>
              <a:buNone/>
            </a:pPr>
            <a:r>
              <a:rPr lang="en"/>
              <a:t>Load balancers do google já fornecem um certificado TLS assinado pelo google!</a:t>
            </a:r>
            <a:endParaRPr/>
          </a:p>
          <a:p>
            <a:pPr indent="0" lvl="0" marL="0" rtl="0" algn="l">
              <a:spcBef>
                <a:spcPts val="0"/>
              </a:spcBef>
              <a:spcAft>
                <a:spcPts val="0"/>
              </a:spcAft>
              <a:buNone/>
            </a:pPr>
            <a:r>
              <a:rPr lang="en"/>
              <a:t>Pau no cu da godaddy!!!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Masss… eles são chatos pra caralho de configurar.</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19acccf5d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9acccf5d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5a085807d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5a085807d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9758b1d9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9758b1d9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9758b1d97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9758b1d97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9758b1d9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9758b1d9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9aa3acef4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9aa3acef4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9b00cbddad_1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9b00cbddad_1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-&gt; Se você ficou confuso, o resto da industria também, é assim que os vendors lucram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5a085807d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5a085807d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5a085807d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5a085807d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9751f943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9751f943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9b00cbdda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9b00cbdda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9aa3acef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9aa3acef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a085807d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a085807d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5a085807d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5a085807d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a085807d5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a085807d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Autenticação fraca, precisa ser melhorada.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image" Target="../media/image41.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5.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pomba.net" TargetMode="External"/><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pomba.net/2020/06/how-to-create-an-alert-in-gcp-for-a-specific-event-ex-modifying-a-firewall-rule/" TargetMode="Externa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6.png"/><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9.png"/><Relationship Id="rId4" Type="http://schemas.openxmlformats.org/officeDocument/2006/relationships/image" Target="../media/image77.png"/><Relationship Id="rId5"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2.png"/><Relationship Id="rId4" Type="http://schemas.openxmlformats.org/officeDocument/2006/relationships/image" Target="../media/image67.png"/><Relationship Id="rId5" Type="http://schemas.openxmlformats.org/officeDocument/2006/relationships/image" Target="../media/image79.png"/><Relationship Id="rId6" Type="http://schemas.openxmlformats.org/officeDocument/2006/relationships/image" Target="../media/image70.png"/><Relationship Id="rId7"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9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9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8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1.png"/><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8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9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9.png"/><Relationship Id="rId5"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5.png"/><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88.png"/><Relationship Id="rId4" Type="http://schemas.openxmlformats.org/officeDocument/2006/relationships/image" Target="../media/image97.png"/><Relationship Id="rId5" Type="http://schemas.openxmlformats.org/officeDocument/2006/relationships/image" Target="../media/image96.png"/><Relationship Id="rId6" Type="http://schemas.openxmlformats.org/officeDocument/2006/relationships/image" Target="../media/image9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s://pentestbook.six2dez.com/enumeration/cloud/gcp" TargetMode="External"/><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hyperlink" Target="https://sites.google.com/jis.edu.bn/gam-commands/home" TargetMode="External"/><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5.png"/><Relationship Id="rId5"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55" name="Google Shape;55;p13"/>
          <p:cNvSpPr txBox="1"/>
          <p:nvPr>
            <p:ph type="ctrTitle"/>
          </p:nvPr>
        </p:nvSpPr>
        <p:spPr>
          <a:xfrm>
            <a:off x="311708" y="14510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Configs Vulneráveis Comuns em Stacks Google</a:t>
            </a:r>
            <a:endParaRPr>
              <a:solidFill>
                <a:srgbClr val="58943E"/>
              </a:solidFill>
              <a:latin typeface="Oswald"/>
              <a:ea typeface="Oswald"/>
              <a:cs typeface="Oswald"/>
              <a:sym typeface="Oswald"/>
            </a:endParaRPr>
          </a:p>
        </p:txBody>
      </p:sp>
      <p:pic>
        <p:nvPicPr>
          <p:cNvPr id="56" name="Google Shape;56;p13"/>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57" name="Google Shape;57;p13"/>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1.2 - Enumeração de Usuários</a:t>
            </a:r>
            <a:endParaRPr sz="3500"/>
          </a:p>
        </p:txBody>
      </p:sp>
      <p:pic>
        <p:nvPicPr>
          <p:cNvPr id="132" name="Google Shape;132;p22"/>
          <p:cNvPicPr preferRelativeResize="0"/>
          <p:nvPr/>
        </p:nvPicPr>
        <p:blipFill>
          <a:blip r:embed="rId3">
            <a:alphaModFix/>
          </a:blip>
          <a:stretch>
            <a:fillRect/>
          </a:stretch>
        </p:blipFill>
        <p:spPr>
          <a:xfrm>
            <a:off x="522425" y="1021400"/>
            <a:ext cx="8099137" cy="38172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1.2 - Enumeração de Usuários</a:t>
            </a:r>
            <a:endParaRPr sz="3500"/>
          </a:p>
        </p:txBody>
      </p:sp>
      <p:pic>
        <p:nvPicPr>
          <p:cNvPr id="138" name="Google Shape;138;p23"/>
          <p:cNvPicPr preferRelativeResize="0"/>
          <p:nvPr/>
        </p:nvPicPr>
        <p:blipFill>
          <a:blip r:embed="rId3">
            <a:alphaModFix/>
          </a:blip>
          <a:stretch>
            <a:fillRect/>
          </a:stretch>
        </p:blipFill>
        <p:spPr>
          <a:xfrm>
            <a:off x="2713650" y="1723650"/>
            <a:ext cx="6341699" cy="2235150"/>
          </a:xfrm>
          <a:prstGeom prst="rect">
            <a:avLst/>
          </a:prstGeom>
          <a:noFill/>
          <a:ln>
            <a:noFill/>
          </a:ln>
        </p:spPr>
      </p:pic>
      <p:pic>
        <p:nvPicPr>
          <p:cNvPr id="139" name="Google Shape;139;p23"/>
          <p:cNvPicPr preferRelativeResize="0"/>
          <p:nvPr/>
        </p:nvPicPr>
        <p:blipFill>
          <a:blip r:embed="rId4">
            <a:alphaModFix/>
          </a:blip>
          <a:stretch>
            <a:fillRect/>
          </a:stretch>
        </p:blipFill>
        <p:spPr>
          <a:xfrm>
            <a:off x="128663" y="1208013"/>
            <a:ext cx="2505075" cy="340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1.2 - Enumeração de Usuários MODO HARD</a:t>
            </a:r>
            <a:endParaRPr sz="3500"/>
          </a:p>
        </p:txBody>
      </p:sp>
      <p:pic>
        <p:nvPicPr>
          <p:cNvPr id="145" name="Google Shape;145;p24"/>
          <p:cNvPicPr preferRelativeResize="0"/>
          <p:nvPr/>
        </p:nvPicPr>
        <p:blipFill>
          <a:blip r:embed="rId3">
            <a:alphaModFix/>
          </a:blip>
          <a:stretch>
            <a:fillRect/>
          </a:stretch>
        </p:blipFill>
        <p:spPr>
          <a:xfrm>
            <a:off x="208100" y="964075"/>
            <a:ext cx="3756900" cy="2124100"/>
          </a:xfrm>
          <a:prstGeom prst="rect">
            <a:avLst/>
          </a:prstGeom>
          <a:noFill/>
          <a:ln>
            <a:noFill/>
          </a:ln>
        </p:spPr>
      </p:pic>
      <p:pic>
        <p:nvPicPr>
          <p:cNvPr id="146" name="Google Shape;146;p24"/>
          <p:cNvPicPr preferRelativeResize="0"/>
          <p:nvPr/>
        </p:nvPicPr>
        <p:blipFill>
          <a:blip r:embed="rId4">
            <a:alphaModFix/>
          </a:blip>
          <a:stretch>
            <a:fillRect/>
          </a:stretch>
        </p:blipFill>
        <p:spPr>
          <a:xfrm>
            <a:off x="208100" y="3221925"/>
            <a:ext cx="4488525" cy="1750525"/>
          </a:xfrm>
          <a:prstGeom prst="rect">
            <a:avLst/>
          </a:prstGeom>
          <a:noFill/>
          <a:ln>
            <a:noFill/>
          </a:ln>
        </p:spPr>
      </p:pic>
      <p:pic>
        <p:nvPicPr>
          <p:cNvPr id="147" name="Google Shape;147;p24"/>
          <p:cNvPicPr preferRelativeResize="0"/>
          <p:nvPr/>
        </p:nvPicPr>
        <p:blipFill>
          <a:blip r:embed="rId5">
            <a:alphaModFix/>
          </a:blip>
          <a:stretch>
            <a:fillRect/>
          </a:stretch>
        </p:blipFill>
        <p:spPr>
          <a:xfrm>
            <a:off x="4184700" y="964073"/>
            <a:ext cx="4628049" cy="1473925"/>
          </a:xfrm>
          <a:prstGeom prst="rect">
            <a:avLst/>
          </a:prstGeom>
          <a:noFill/>
          <a:ln>
            <a:noFill/>
          </a:ln>
        </p:spPr>
      </p:pic>
      <p:pic>
        <p:nvPicPr>
          <p:cNvPr id="148" name="Google Shape;148;p24"/>
          <p:cNvPicPr preferRelativeResize="0"/>
          <p:nvPr/>
        </p:nvPicPr>
        <p:blipFill>
          <a:blip r:embed="rId6">
            <a:alphaModFix/>
          </a:blip>
          <a:stretch>
            <a:fillRect/>
          </a:stretch>
        </p:blipFill>
        <p:spPr>
          <a:xfrm>
            <a:off x="5856650" y="2531798"/>
            <a:ext cx="2956089" cy="24007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1.3 - Grupos - Introdução </a:t>
            </a:r>
            <a:endParaRPr sz="3500"/>
          </a:p>
        </p:txBody>
      </p:sp>
      <p:pic>
        <p:nvPicPr>
          <p:cNvPr id="154" name="Google Shape;154;p25"/>
          <p:cNvPicPr preferRelativeResize="0"/>
          <p:nvPr/>
        </p:nvPicPr>
        <p:blipFill>
          <a:blip r:embed="rId3">
            <a:alphaModFix/>
          </a:blip>
          <a:stretch>
            <a:fillRect/>
          </a:stretch>
        </p:blipFill>
        <p:spPr>
          <a:xfrm>
            <a:off x="3264988" y="947050"/>
            <a:ext cx="2406873" cy="3817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6"/>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1.3 - </a:t>
            </a:r>
            <a:r>
              <a:rPr lang="en" sz="3500">
                <a:solidFill>
                  <a:srgbClr val="58943E"/>
                </a:solidFill>
                <a:latin typeface="Oswald"/>
                <a:ea typeface="Oswald"/>
                <a:cs typeface="Oswald"/>
                <a:sym typeface="Oswald"/>
              </a:rPr>
              <a:t>Grupos - Config. Default </a:t>
            </a:r>
            <a:endParaRPr sz="3500"/>
          </a:p>
        </p:txBody>
      </p:sp>
      <p:pic>
        <p:nvPicPr>
          <p:cNvPr id="160" name="Google Shape;160;p26"/>
          <p:cNvPicPr preferRelativeResize="0"/>
          <p:nvPr/>
        </p:nvPicPr>
        <p:blipFill>
          <a:blip r:embed="rId3">
            <a:alphaModFix/>
          </a:blip>
          <a:stretch>
            <a:fillRect/>
          </a:stretch>
        </p:blipFill>
        <p:spPr>
          <a:xfrm>
            <a:off x="669150" y="2792525"/>
            <a:ext cx="7489802" cy="2277000"/>
          </a:xfrm>
          <a:prstGeom prst="rect">
            <a:avLst/>
          </a:prstGeom>
          <a:noFill/>
          <a:ln>
            <a:noFill/>
          </a:ln>
        </p:spPr>
      </p:pic>
      <p:pic>
        <p:nvPicPr>
          <p:cNvPr id="161" name="Google Shape;161;p26"/>
          <p:cNvPicPr preferRelativeResize="0"/>
          <p:nvPr/>
        </p:nvPicPr>
        <p:blipFill>
          <a:blip r:embed="rId4">
            <a:alphaModFix/>
          </a:blip>
          <a:stretch>
            <a:fillRect/>
          </a:stretch>
        </p:blipFill>
        <p:spPr>
          <a:xfrm>
            <a:off x="152400" y="1173800"/>
            <a:ext cx="8221898" cy="1466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7"/>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1.3 - Grupos - Config. Default VS. Recomendada</a:t>
            </a:r>
            <a:endParaRPr sz="3500"/>
          </a:p>
        </p:txBody>
      </p:sp>
      <p:pic>
        <p:nvPicPr>
          <p:cNvPr id="167" name="Google Shape;167;p27"/>
          <p:cNvPicPr preferRelativeResize="0"/>
          <p:nvPr/>
        </p:nvPicPr>
        <p:blipFill>
          <a:blip r:embed="rId3">
            <a:alphaModFix/>
          </a:blip>
          <a:stretch>
            <a:fillRect/>
          </a:stretch>
        </p:blipFill>
        <p:spPr>
          <a:xfrm>
            <a:off x="274749" y="1125000"/>
            <a:ext cx="4091675" cy="3451950"/>
          </a:xfrm>
          <a:prstGeom prst="rect">
            <a:avLst/>
          </a:prstGeom>
          <a:noFill/>
          <a:ln>
            <a:noFill/>
          </a:ln>
        </p:spPr>
      </p:pic>
      <p:pic>
        <p:nvPicPr>
          <p:cNvPr id="168" name="Google Shape;168;p27"/>
          <p:cNvPicPr preferRelativeResize="0"/>
          <p:nvPr/>
        </p:nvPicPr>
        <p:blipFill>
          <a:blip r:embed="rId4">
            <a:alphaModFix/>
          </a:blip>
          <a:stretch>
            <a:fillRect/>
          </a:stretch>
        </p:blipFill>
        <p:spPr>
          <a:xfrm>
            <a:off x="4725500" y="1125000"/>
            <a:ext cx="4173371" cy="3451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1.4 - Calendários</a:t>
            </a:r>
            <a:endParaRPr sz="3500"/>
          </a:p>
        </p:txBody>
      </p:sp>
      <p:pic>
        <p:nvPicPr>
          <p:cNvPr id="174" name="Google Shape;174;p28"/>
          <p:cNvPicPr preferRelativeResize="0"/>
          <p:nvPr/>
        </p:nvPicPr>
        <p:blipFill>
          <a:blip r:embed="rId3">
            <a:alphaModFix/>
          </a:blip>
          <a:stretch>
            <a:fillRect/>
          </a:stretch>
        </p:blipFill>
        <p:spPr>
          <a:xfrm>
            <a:off x="2852775" y="1021400"/>
            <a:ext cx="3438451" cy="1782475"/>
          </a:xfrm>
          <a:prstGeom prst="rect">
            <a:avLst/>
          </a:prstGeom>
          <a:noFill/>
          <a:ln>
            <a:noFill/>
          </a:ln>
        </p:spPr>
      </p:pic>
      <p:pic>
        <p:nvPicPr>
          <p:cNvPr id="175" name="Google Shape;175;p28"/>
          <p:cNvPicPr preferRelativeResize="0"/>
          <p:nvPr/>
        </p:nvPicPr>
        <p:blipFill>
          <a:blip r:embed="rId4">
            <a:alphaModFix/>
          </a:blip>
          <a:stretch>
            <a:fillRect/>
          </a:stretch>
        </p:blipFill>
        <p:spPr>
          <a:xfrm>
            <a:off x="1412888" y="3068725"/>
            <a:ext cx="6318237" cy="1882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1.4 - Calendários - Enumeração</a:t>
            </a:r>
            <a:endParaRPr sz="3500"/>
          </a:p>
        </p:txBody>
      </p:sp>
      <p:pic>
        <p:nvPicPr>
          <p:cNvPr id="181" name="Google Shape;181;p29"/>
          <p:cNvPicPr preferRelativeResize="0"/>
          <p:nvPr/>
        </p:nvPicPr>
        <p:blipFill>
          <a:blip r:embed="rId3">
            <a:alphaModFix/>
          </a:blip>
          <a:stretch>
            <a:fillRect/>
          </a:stretch>
        </p:blipFill>
        <p:spPr>
          <a:xfrm>
            <a:off x="1772788" y="1121275"/>
            <a:ext cx="5598426" cy="3817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1.4 - Calendários - Enumeração pt. 2</a:t>
            </a:r>
            <a:endParaRPr sz="3500"/>
          </a:p>
        </p:txBody>
      </p:sp>
      <p:pic>
        <p:nvPicPr>
          <p:cNvPr id="187" name="Google Shape;187;p30"/>
          <p:cNvPicPr preferRelativeResize="0"/>
          <p:nvPr/>
        </p:nvPicPr>
        <p:blipFill>
          <a:blip r:embed="rId3">
            <a:alphaModFix/>
          </a:blip>
          <a:stretch>
            <a:fillRect/>
          </a:stretch>
        </p:blipFill>
        <p:spPr>
          <a:xfrm>
            <a:off x="252825" y="1253700"/>
            <a:ext cx="3867150" cy="1857375"/>
          </a:xfrm>
          <a:prstGeom prst="rect">
            <a:avLst/>
          </a:prstGeom>
          <a:noFill/>
          <a:ln>
            <a:noFill/>
          </a:ln>
        </p:spPr>
      </p:pic>
      <p:pic>
        <p:nvPicPr>
          <p:cNvPr id="188" name="Google Shape;188;p30"/>
          <p:cNvPicPr preferRelativeResize="0"/>
          <p:nvPr/>
        </p:nvPicPr>
        <p:blipFill rotWithShape="1">
          <a:blip r:embed="rId4">
            <a:alphaModFix/>
          </a:blip>
          <a:srcRect b="41826" l="0" r="0" t="0"/>
          <a:stretch/>
        </p:blipFill>
        <p:spPr>
          <a:xfrm>
            <a:off x="248075" y="3223550"/>
            <a:ext cx="3876675" cy="1490500"/>
          </a:xfrm>
          <a:prstGeom prst="rect">
            <a:avLst/>
          </a:prstGeom>
          <a:noFill/>
          <a:ln>
            <a:noFill/>
          </a:ln>
        </p:spPr>
      </p:pic>
      <p:pic>
        <p:nvPicPr>
          <p:cNvPr id="189" name="Google Shape;189;p30"/>
          <p:cNvPicPr preferRelativeResize="0"/>
          <p:nvPr/>
        </p:nvPicPr>
        <p:blipFill>
          <a:blip r:embed="rId5">
            <a:alphaModFix/>
          </a:blip>
          <a:stretch>
            <a:fillRect/>
          </a:stretch>
        </p:blipFill>
        <p:spPr>
          <a:xfrm>
            <a:off x="5695325" y="2035025"/>
            <a:ext cx="2453069" cy="1807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1.4 - Calendários - WTF?!</a:t>
            </a:r>
            <a:endParaRPr sz="3500"/>
          </a:p>
        </p:txBody>
      </p:sp>
      <p:pic>
        <p:nvPicPr>
          <p:cNvPr id="195" name="Google Shape;195;p31"/>
          <p:cNvPicPr preferRelativeResize="0"/>
          <p:nvPr/>
        </p:nvPicPr>
        <p:blipFill>
          <a:blip r:embed="rId3">
            <a:alphaModFix/>
          </a:blip>
          <a:stretch>
            <a:fillRect/>
          </a:stretch>
        </p:blipFill>
        <p:spPr>
          <a:xfrm>
            <a:off x="1363563" y="977650"/>
            <a:ext cx="6416864" cy="3817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37400" y="1385900"/>
            <a:ext cx="4515000" cy="260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2300">
                <a:solidFill>
                  <a:srgbClr val="D9D9D9"/>
                </a:solidFill>
                <a:latin typeface="Oswald"/>
                <a:ea typeface="Oswald"/>
                <a:cs typeface="Oswald"/>
                <a:sym typeface="Oswald"/>
              </a:rPr>
              <a:t>"Our enemies are innovative and resourceful, </a:t>
            </a:r>
            <a:r>
              <a:rPr lang="en" sz="2300">
                <a:solidFill>
                  <a:srgbClr val="FFD966"/>
                </a:solidFill>
                <a:latin typeface="Oswald"/>
                <a:ea typeface="Oswald"/>
                <a:cs typeface="Oswald"/>
                <a:sym typeface="Oswald"/>
              </a:rPr>
              <a:t>and so are we.</a:t>
            </a:r>
            <a:r>
              <a:rPr lang="en" sz="2300">
                <a:solidFill>
                  <a:srgbClr val="F1C232"/>
                </a:solidFill>
                <a:latin typeface="Oswald"/>
                <a:ea typeface="Oswald"/>
                <a:cs typeface="Oswald"/>
                <a:sym typeface="Oswald"/>
              </a:rPr>
              <a:t> </a:t>
            </a:r>
            <a:endParaRPr sz="2300">
              <a:solidFill>
                <a:srgbClr val="F1C232"/>
              </a:solidFill>
              <a:latin typeface="Oswald"/>
              <a:ea typeface="Oswald"/>
              <a:cs typeface="Oswald"/>
              <a:sym typeface="Oswald"/>
            </a:endParaRPr>
          </a:p>
          <a:p>
            <a:pPr indent="0" lvl="0" marL="457200" rtl="0" algn="l">
              <a:spcBef>
                <a:spcPts val="0"/>
              </a:spcBef>
              <a:spcAft>
                <a:spcPts val="0"/>
              </a:spcAft>
              <a:buNone/>
            </a:pPr>
            <a:r>
              <a:t/>
            </a:r>
            <a:endParaRPr sz="2300">
              <a:solidFill>
                <a:srgbClr val="F1C232"/>
              </a:solidFill>
              <a:latin typeface="Oswald"/>
              <a:ea typeface="Oswald"/>
              <a:cs typeface="Oswald"/>
              <a:sym typeface="Oswald"/>
            </a:endParaRPr>
          </a:p>
          <a:p>
            <a:pPr indent="0" lvl="0" marL="457200" rtl="0" algn="l">
              <a:spcBef>
                <a:spcPts val="0"/>
              </a:spcBef>
              <a:spcAft>
                <a:spcPts val="0"/>
              </a:spcAft>
              <a:buNone/>
            </a:pPr>
            <a:r>
              <a:rPr lang="en" sz="2300">
                <a:solidFill>
                  <a:srgbClr val="D9D9D9"/>
                </a:solidFill>
                <a:latin typeface="Oswald"/>
                <a:ea typeface="Oswald"/>
                <a:cs typeface="Oswald"/>
                <a:sym typeface="Oswald"/>
              </a:rPr>
              <a:t>They never stop thinking about new ways to harm our country and our people, </a:t>
            </a:r>
            <a:r>
              <a:rPr lang="en" sz="2300">
                <a:solidFill>
                  <a:srgbClr val="FFD966"/>
                </a:solidFill>
                <a:latin typeface="Oswald"/>
                <a:ea typeface="Oswald"/>
                <a:cs typeface="Oswald"/>
                <a:sym typeface="Oswald"/>
              </a:rPr>
              <a:t>and neither do we.</a:t>
            </a:r>
            <a:r>
              <a:rPr lang="en" sz="2300">
                <a:solidFill>
                  <a:srgbClr val="D9D9D9"/>
                </a:solidFill>
                <a:latin typeface="Oswald"/>
                <a:ea typeface="Oswald"/>
                <a:cs typeface="Oswald"/>
                <a:sym typeface="Oswald"/>
              </a:rPr>
              <a:t>"</a:t>
            </a:r>
            <a:endParaRPr sz="2300">
              <a:solidFill>
                <a:srgbClr val="D9D9D9"/>
              </a:solidFill>
              <a:latin typeface="Oswald"/>
              <a:ea typeface="Oswald"/>
              <a:cs typeface="Oswald"/>
              <a:sym typeface="Oswald"/>
            </a:endParaRPr>
          </a:p>
          <a:p>
            <a:pPr indent="0" lvl="0" marL="457200" rtl="0" algn="l">
              <a:spcBef>
                <a:spcPts val="0"/>
              </a:spcBef>
              <a:spcAft>
                <a:spcPts val="0"/>
              </a:spcAft>
              <a:buNone/>
            </a:pPr>
            <a:r>
              <a:rPr lang="en" sz="1900">
                <a:solidFill>
                  <a:srgbClr val="D9D9D9"/>
                </a:solidFill>
                <a:latin typeface="Oswald"/>
                <a:ea typeface="Oswald"/>
                <a:cs typeface="Oswald"/>
                <a:sym typeface="Oswald"/>
              </a:rPr>
              <a:t>- </a:t>
            </a:r>
            <a:r>
              <a:rPr i="1" lang="en" sz="1900">
                <a:solidFill>
                  <a:srgbClr val="D9D9D9"/>
                </a:solidFill>
                <a:latin typeface="Oswald"/>
                <a:ea typeface="Oswald"/>
                <a:cs typeface="Oswald"/>
                <a:sym typeface="Oswald"/>
              </a:rPr>
              <a:t>George W. Bush</a:t>
            </a:r>
            <a:endParaRPr i="1" sz="1900">
              <a:solidFill>
                <a:srgbClr val="D9D9D9"/>
              </a:solidFill>
              <a:latin typeface="Oswald"/>
              <a:ea typeface="Oswald"/>
              <a:cs typeface="Oswald"/>
              <a:sym typeface="Oswald"/>
            </a:endParaRPr>
          </a:p>
        </p:txBody>
      </p:sp>
      <p:pic>
        <p:nvPicPr>
          <p:cNvPr id="63" name="Google Shape;63;p14"/>
          <p:cNvPicPr preferRelativeResize="0"/>
          <p:nvPr/>
        </p:nvPicPr>
        <p:blipFill>
          <a:blip r:embed="rId3">
            <a:alphaModFix/>
          </a:blip>
          <a:stretch>
            <a:fillRect/>
          </a:stretch>
        </p:blipFill>
        <p:spPr>
          <a:xfrm>
            <a:off x="5503275" y="152400"/>
            <a:ext cx="3453993" cy="48387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1.4 - Calendários - WTF?!</a:t>
            </a:r>
            <a:endParaRPr sz="3500"/>
          </a:p>
        </p:txBody>
      </p:sp>
      <p:pic>
        <p:nvPicPr>
          <p:cNvPr id="201" name="Google Shape;201;p32"/>
          <p:cNvPicPr preferRelativeResize="0"/>
          <p:nvPr/>
        </p:nvPicPr>
        <p:blipFill>
          <a:blip r:embed="rId3">
            <a:alphaModFix/>
          </a:blip>
          <a:stretch>
            <a:fillRect/>
          </a:stretch>
        </p:blipFill>
        <p:spPr>
          <a:xfrm>
            <a:off x="623850" y="1021400"/>
            <a:ext cx="7896306" cy="3817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189525" y="0"/>
            <a:ext cx="3727125" cy="4333876"/>
          </a:xfrm>
          <a:prstGeom prst="rect">
            <a:avLst/>
          </a:prstGeom>
          <a:noFill/>
          <a:ln>
            <a:noFill/>
          </a:ln>
        </p:spPr>
      </p:pic>
      <p:pic>
        <p:nvPicPr>
          <p:cNvPr id="207" name="Google Shape;207;p33"/>
          <p:cNvPicPr preferRelativeResize="0"/>
          <p:nvPr/>
        </p:nvPicPr>
        <p:blipFill>
          <a:blip r:embed="rId4">
            <a:alphaModFix/>
          </a:blip>
          <a:stretch>
            <a:fillRect/>
          </a:stretch>
        </p:blipFill>
        <p:spPr>
          <a:xfrm>
            <a:off x="3495175" y="0"/>
            <a:ext cx="7101000" cy="5211225"/>
          </a:xfrm>
          <a:prstGeom prst="rect">
            <a:avLst/>
          </a:prstGeom>
          <a:noFill/>
          <a:ln>
            <a:noFill/>
          </a:ln>
        </p:spPr>
      </p:pic>
      <p:pic>
        <p:nvPicPr>
          <p:cNvPr id="208" name="Google Shape;208;p33"/>
          <p:cNvPicPr preferRelativeResize="0"/>
          <p:nvPr/>
        </p:nvPicPr>
        <p:blipFill>
          <a:blip r:embed="rId5">
            <a:alphaModFix/>
          </a:blip>
          <a:stretch>
            <a:fillRect/>
          </a:stretch>
        </p:blipFill>
        <p:spPr>
          <a:xfrm>
            <a:off x="-242250" y="2571750"/>
            <a:ext cx="5209226" cy="29546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4"/>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1.5 - Google Drive - Exfiltração</a:t>
            </a:r>
            <a:endParaRPr sz="3500"/>
          </a:p>
        </p:txBody>
      </p:sp>
      <p:pic>
        <p:nvPicPr>
          <p:cNvPr id="214" name="Google Shape;214;p34"/>
          <p:cNvPicPr preferRelativeResize="0"/>
          <p:nvPr/>
        </p:nvPicPr>
        <p:blipFill rotWithShape="1">
          <a:blip r:embed="rId3">
            <a:alphaModFix/>
          </a:blip>
          <a:srcRect b="0" l="28916" r="0" t="0"/>
          <a:stretch/>
        </p:blipFill>
        <p:spPr>
          <a:xfrm>
            <a:off x="248075" y="1690550"/>
            <a:ext cx="4897525" cy="2234475"/>
          </a:xfrm>
          <a:prstGeom prst="rect">
            <a:avLst/>
          </a:prstGeom>
          <a:noFill/>
          <a:ln>
            <a:noFill/>
          </a:ln>
        </p:spPr>
      </p:pic>
      <p:pic>
        <p:nvPicPr>
          <p:cNvPr id="215" name="Google Shape;215;p34"/>
          <p:cNvPicPr preferRelativeResize="0"/>
          <p:nvPr/>
        </p:nvPicPr>
        <p:blipFill>
          <a:blip r:embed="rId4">
            <a:alphaModFix/>
          </a:blip>
          <a:stretch>
            <a:fillRect/>
          </a:stretch>
        </p:blipFill>
        <p:spPr>
          <a:xfrm>
            <a:off x="5597777" y="1531988"/>
            <a:ext cx="3130950" cy="255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1.6 - GMAIL</a:t>
            </a:r>
            <a:endParaRPr sz="3500"/>
          </a:p>
        </p:txBody>
      </p:sp>
      <p:pic>
        <p:nvPicPr>
          <p:cNvPr id="221" name="Google Shape;221;p35"/>
          <p:cNvPicPr preferRelativeResize="0"/>
          <p:nvPr/>
        </p:nvPicPr>
        <p:blipFill rotWithShape="1">
          <a:blip r:embed="rId3">
            <a:alphaModFix/>
          </a:blip>
          <a:srcRect b="0" l="0" r="0" t="48612"/>
          <a:stretch/>
        </p:blipFill>
        <p:spPr>
          <a:xfrm>
            <a:off x="129825" y="3305825"/>
            <a:ext cx="5930375" cy="1707851"/>
          </a:xfrm>
          <a:prstGeom prst="rect">
            <a:avLst/>
          </a:prstGeom>
          <a:noFill/>
          <a:ln>
            <a:noFill/>
          </a:ln>
        </p:spPr>
      </p:pic>
      <p:pic>
        <p:nvPicPr>
          <p:cNvPr id="222" name="Google Shape;222;p35"/>
          <p:cNvPicPr preferRelativeResize="0"/>
          <p:nvPr/>
        </p:nvPicPr>
        <p:blipFill>
          <a:blip r:embed="rId4">
            <a:alphaModFix/>
          </a:blip>
          <a:stretch>
            <a:fillRect/>
          </a:stretch>
        </p:blipFill>
        <p:spPr>
          <a:xfrm>
            <a:off x="3285825" y="189748"/>
            <a:ext cx="5401181" cy="1707850"/>
          </a:xfrm>
          <a:prstGeom prst="rect">
            <a:avLst/>
          </a:prstGeom>
          <a:noFill/>
          <a:ln>
            <a:noFill/>
          </a:ln>
        </p:spPr>
      </p:pic>
      <p:pic>
        <p:nvPicPr>
          <p:cNvPr id="223" name="Google Shape;223;p35"/>
          <p:cNvPicPr preferRelativeResize="0"/>
          <p:nvPr/>
        </p:nvPicPr>
        <p:blipFill rotWithShape="1">
          <a:blip r:embed="rId3">
            <a:alphaModFix/>
          </a:blip>
          <a:srcRect b="62282" l="0" r="0" t="0"/>
          <a:stretch/>
        </p:blipFill>
        <p:spPr>
          <a:xfrm>
            <a:off x="129825" y="2002400"/>
            <a:ext cx="5930375" cy="125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1.6 - GMAIL</a:t>
            </a:r>
            <a:endParaRPr sz="3500"/>
          </a:p>
        </p:txBody>
      </p:sp>
      <p:pic>
        <p:nvPicPr>
          <p:cNvPr id="229" name="Google Shape;229;p36"/>
          <p:cNvPicPr preferRelativeResize="0"/>
          <p:nvPr/>
        </p:nvPicPr>
        <p:blipFill>
          <a:blip r:embed="rId3">
            <a:alphaModFix/>
          </a:blip>
          <a:stretch>
            <a:fillRect/>
          </a:stretch>
        </p:blipFill>
        <p:spPr>
          <a:xfrm>
            <a:off x="1375625" y="1021400"/>
            <a:ext cx="6392726" cy="38172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1.6 - GMAIL</a:t>
            </a:r>
            <a:endParaRPr sz="3500"/>
          </a:p>
        </p:txBody>
      </p:sp>
      <p:pic>
        <p:nvPicPr>
          <p:cNvPr id="235" name="Google Shape;235;p37"/>
          <p:cNvPicPr preferRelativeResize="0"/>
          <p:nvPr/>
        </p:nvPicPr>
        <p:blipFill>
          <a:blip r:embed="rId3">
            <a:alphaModFix/>
          </a:blip>
          <a:stretch>
            <a:fillRect/>
          </a:stretch>
        </p:blipFill>
        <p:spPr>
          <a:xfrm>
            <a:off x="2136450" y="1260050"/>
            <a:ext cx="4426926" cy="2717401"/>
          </a:xfrm>
          <a:prstGeom prst="rect">
            <a:avLst/>
          </a:prstGeom>
          <a:noFill/>
          <a:ln>
            <a:noFill/>
          </a:ln>
        </p:spPr>
      </p:pic>
      <p:sp>
        <p:nvSpPr>
          <p:cNvPr id="236" name="Google Shape;236;p37"/>
          <p:cNvSpPr/>
          <p:nvPr/>
        </p:nvSpPr>
        <p:spPr>
          <a:xfrm>
            <a:off x="3213225" y="1419900"/>
            <a:ext cx="3829800" cy="3460200"/>
          </a:xfrm>
          <a:prstGeom prst="mathMultiply">
            <a:avLst>
              <a:gd fmla="val 23520" name="adj1"/>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1.7 - GAM e GAMADV-XTD3</a:t>
            </a:r>
            <a:endParaRPr sz="3500"/>
          </a:p>
        </p:txBody>
      </p:sp>
      <p:pic>
        <p:nvPicPr>
          <p:cNvPr id="242" name="Google Shape;242;p38"/>
          <p:cNvPicPr preferRelativeResize="0"/>
          <p:nvPr/>
        </p:nvPicPr>
        <p:blipFill>
          <a:blip r:embed="rId3">
            <a:alphaModFix/>
          </a:blip>
          <a:stretch>
            <a:fillRect/>
          </a:stretch>
        </p:blipFill>
        <p:spPr>
          <a:xfrm>
            <a:off x="884100" y="1081050"/>
            <a:ext cx="7375800" cy="3817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1.7 - GAM e GAMADV-XTD3</a:t>
            </a:r>
            <a:endParaRPr sz="3500"/>
          </a:p>
        </p:txBody>
      </p:sp>
      <p:pic>
        <p:nvPicPr>
          <p:cNvPr id="248" name="Google Shape;248;p39"/>
          <p:cNvPicPr preferRelativeResize="0"/>
          <p:nvPr/>
        </p:nvPicPr>
        <p:blipFill>
          <a:blip r:embed="rId3">
            <a:alphaModFix/>
          </a:blip>
          <a:stretch>
            <a:fillRect/>
          </a:stretch>
        </p:blipFill>
        <p:spPr>
          <a:xfrm>
            <a:off x="152400" y="1173800"/>
            <a:ext cx="8658225" cy="251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id="253" name="Google Shape;253;p40"/>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254" name="Google Shape;254;p40"/>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2 - GCP</a:t>
            </a:r>
            <a:endParaRPr>
              <a:solidFill>
                <a:srgbClr val="58943E"/>
              </a:solidFill>
              <a:latin typeface="Oswald"/>
              <a:ea typeface="Oswald"/>
              <a:cs typeface="Oswald"/>
              <a:sym typeface="Oswald"/>
            </a:endParaRPr>
          </a:p>
        </p:txBody>
      </p:sp>
      <p:pic>
        <p:nvPicPr>
          <p:cNvPr id="255" name="Google Shape;255;p40"/>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256" name="Google Shape;256;p40"/>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2.1</a:t>
            </a:r>
            <a:r>
              <a:rPr lang="en" sz="3500">
                <a:solidFill>
                  <a:srgbClr val="58943E"/>
                </a:solidFill>
                <a:latin typeface="Oswald"/>
                <a:ea typeface="Oswald"/>
                <a:cs typeface="Oswald"/>
                <a:sym typeface="Oswald"/>
              </a:rPr>
              <a:t> - Nosso laboratório</a:t>
            </a:r>
            <a:endParaRPr sz="3500"/>
          </a:p>
        </p:txBody>
      </p:sp>
      <p:pic>
        <p:nvPicPr>
          <p:cNvPr id="262" name="Google Shape;262;p41"/>
          <p:cNvPicPr preferRelativeResize="0"/>
          <p:nvPr/>
        </p:nvPicPr>
        <p:blipFill>
          <a:blip r:embed="rId3">
            <a:alphaModFix/>
          </a:blip>
          <a:stretch>
            <a:fillRect/>
          </a:stretch>
        </p:blipFill>
        <p:spPr>
          <a:xfrm>
            <a:off x="2065350" y="855550"/>
            <a:ext cx="5013299" cy="1791250"/>
          </a:xfrm>
          <a:prstGeom prst="rect">
            <a:avLst/>
          </a:prstGeom>
          <a:noFill/>
          <a:ln>
            <a:noFill/>
          </a:ln>
        </p:spPr>
      </p:pic>
      <p:pic>
        <p:nvPicPr>
          <p:cNvPr id="263" name="Google Shape;263;p41"/>
          <p:cNvPicPr preferRelativeResize="0"/>
          <p:nvPr/>
        </p:nvPicPr>
        <p:blipFill>
          <a:blip r:embed="rId4">
            <a:alphaModFix/>
          </a:blip>
          <a:stretch>
            <a:fillRect/>
          </a:stretch>
        </p:blipFill>
        <p:spPr>
          <a:xfrm>
            <a:off x="720513" y="2791800"/>
            <a:ext cx="7702964" cy="2191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Who is nóis?</a:t>
            </a:r>
            <a:r>
              <a:rPr lang="en" sz="3500">
                <a:solidFill>
                  <a:srgbClr val="58943E"/>
                </a:solidFill>
              </a:rPr>
              <a:t> </a:t>
            </a:r>
            <a:endParaRPr sz="3500"/>
          </a:p>
        </p:txBody>
      </p:sp>
      <p:pic>
        <p:nvPicPr>
          <p:cNvPr id="69" name="Google Shape;69;p15"/>
          <p:cNvPicPr preferRelativeResize="0"/>
          <p:nvPr/>
        </p:nvPicPr>
        <p:blipFill>
          <a:blip r:embed="rId3">
            <a:alphaModFix/>
          </a:blip>
          <a:stretch>
            <a:fillRect/>
          </a:stretch>
        </p:blipFill>
        <p:spPr>
          <a:xfrm>
            <a:off x="325225" y="941700"/>
            <a:ext cx="1029200" cy="1029200"/>
          </a:xfrm>
          <a:prstGeom prst="rect">
            <a:avLst/>
          </a:prstGeom>
          <a:noFill/>
          <a:ln cap="flat" cmpd="sng" w="38100">
            <a:solidFill>
              <a:srgbClr val="58943E"/>
            </a:solidFill>
            <a:prstDash val="solid"/>
            <a:round/>
            <a:headEnd len="sm" w="sm" type="none"/>
            <a:tailEnd len="sm" w="sm" type="none"/>
          </a:ln>
        </p:spPr>
      </p:pic>
      <p:cxnSp>
        <p:nvCxnSpPr>
          <p:cNvPr id="70" name="Google Shape;70;p15"/>
          <p:cNvCxnSpPr/>
          <p:nvPr/>
        </p:nvCxnSpPr>
        <p:spPr>
          <a:xfrm>
            <a:off x="4468400" y="828850"/>
            <a:ext cx="0" cy="4934100"/>
          </a:xfrm>
          <a:prstGeom prst="straightConnector1">
            <a:avLst/>
          </a:prstGeom>
          <a:noFill/>
          <a:ln cap="flat" cmpd="sng" w="28575">
            <a:solidFill>
              <a:srgbClr val="58943E"/>
            </a:solidFill>
            <a:prstDash val="solid"/>
            <a:round/>
            <a:headEnd len="med" w="med" type="none"/>
            <a:tailEnd len="med" w="med" type="none"/>
          </a:ln>
        </p:spPr>
      </p:cxnSp>
      <p:sp>
        <p:nvSpPr>
          <p:cNvPr id="71" name="Google Shape;71;p15"/>
          <p:cNvSpPr txBox="1"/>
          <p:nvPr/>
        </p:nvSpPr>
        <p:spPr>
          <a:xfrm>
            <a:off x="1467275" y="943250"/>
            <a:ext cx="281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58943E"/>
                </a:solidFill>
                <a:latin typeface="Oswald"/>
                <a:ea typeface="Oswald"/>
                <a:cs typeface="Oswald"/>
                <a:sym typeface="Oswald"/>
              </a:rPr>
              <a:t>Lucas Cioffi</a:t>
            </a:r>
            <a:endParaRPr sz="3000">
              <a:solidFill>
                <a:srgbClr val="58943E"/>
              </a:solidFill>
              <a:latin typeface="Oswald"/>
              <a:ea typeface="Oswald"/>
              <a:cs typeface="Oswald"/>
              <a:sym typeface="Oswald"/>
            </a:endParaRPr>
          </a:p>
          <a:p>
            <a:pPr indent="0" lvl="0" marL="0" rtl="0" algn="l">
              <a:spcBef>
                <a:spcPts val="0"/>
              </a:spcBef>
              <a:spcAft>
                <a:spcPts val="0"/>
              </a:spcAft>
              <a:buNone/>
            </a:pPr>
            <a:r>
              <a:rPr lang="en" sz="3000">
                <a:solidFill>
                  <a:srgbClr val="58943E"/>
                </a:solidFill>
                <a:latin typeface="Oswald"/>
                <a:ea typeface="Oswald"/>
                <a:cs typeface="Oswald"/>
                <a:sym typeface="Oswald"/>
              </a:rPr>
              <a:t>@pombalabs</a:t>
            </a:r>
            <a:endParaRPr sz="3000">
              <a:solidFill>
                <a:srgbClr val="58943E"/>
              </a:solidFill>
              <a:latin typeface="Oswald"/>
              <a:ea typeface="Oswald"/>
              <a:cs typeface="Oswald"/>
              <a:sym typeface="Oswald"/>
            </a:endParaRPr>
          </a:p>
        </p:txBody>
      </p:sp>
      <p:sp>
        <p:nvSpPr>
          <p:cNvPr id="72" name="Google Shape;72;p15"/>
          <p:cNvSpPr txBox="1"/>
          <p:nvPr/>
        </p:nvSpPr>
        <p:spPr>
          <a:xfrm>
            <a:off x="325225" y="2288800"/>
            <a:ext cx="39960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Google Certified Cloud alguma coisa (Associate, Architect, Security) + CCSP</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Aluno de Mestrado na POLI-USP</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&gt;1400 horas de Team Fortress 2</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Mexendo com stacks Google desde 2019~</a:t>
            </a:r>
            <a:endParaRPr sz="1600">
              <a:solidFill>
                <a:srgbClr val="D9D9D9"/>
              </a:solidFill>
              <a:latin typeface="Oswald"/>
              <a:ea typeface="Oswald"/>
              <a:cs typeface="Oswald"/>
              <a:sym typeface="Oswald"/>
            </a:endParaRPr>
          </a:p>
          <a:p>
            <a:pPr indent="0" lvl="0" marL="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Blog: </a:t>
            </a:r>
            <a:r>
              <a:rPr lang="en" sz="1600" u="sng">
                <a:solidFill>
                  <a:schemeClr val="hlink"/>
                </a:solidFill>
                <a:latin typeface="Oswald"/>
                <a:ea typeface="Oswald"/>
                <a:cs typeface="Oswald"/>
                <a:sym typeface="Oswald"/>
                <a:hlinkClick r:id="rId4"/>
              </a:rPr>
              <a:t>https://pomba.net</a:t>
            </a:r>
            <a:r>
              <a:rPr lang="en" sz="1600">
                <a:solidFill>
                  <a:srgbClr val="D9D9D9"/>
                </a:solidFill>
                <a:latin typeface="Oswald"/>
                <a:ea typeface="Oswald"/>
                <a:cs typeface="Oswald"/>
                <a:sym typeface="Oswald"/>
              </a:rPr>
              <a:t> </a:t>
            </a:r>
            <a:endParaRPr sz="1600">
              <a:solidFill>
                <a:srgbClr val="D9D9D9"/>
              </a:solidFill>
              <a:latin typeface="Oswald"/>
              <a:ea typeface="Oswald"/>
              <a:cs typeface="Oswald"/>
              <a:sym typeface="Oswald"/>
            </a:endParaRPr>
          </a:p>
        </p:txBody>
      </p:sp>
      <p:pic>
        <p:nvPicPr>
          <p:cNvPr id="73" name="Google Shape;73;p15"/>
          <p:cNvPicPr preferRelativeResize="0"/>
          <p:nvPr/>
        </p:nvPicPr>
        <p:blipFill>
          <a:blip r:embed="rId5">
            <a:alphaModFix/>
          </a:blip>
          <a:stretch>
            <a:fillRect/>
          </a:stretch>
        </p:blipFill>
        <p:spPr>
          <a:xfrm>
            <a:off x="4776600" y="941700"/>
            <a:ext cx="1078200" cy="1029200"/>
          </a:xfrm>
          <a:prstGeom prst="rect">
            <a:avLst/>
          </a:prstGeom>
          <a:noFill/>
          <a:ln cap="flat" cmpd="sng" w="38100">
            <a:solidFill>
              <a:srgbClr val="58943E"/>
            </a:solidFill>
            <a:prstDash val="solid"/>
            <a:round/>
            <a:headEnd len="sm" w="sm" type="none"/>
            <a:tailEnd len="sm" w="sm" type="none"/>
          </a:ln>
        </p:spPr>
      </p:pic>
      <p:sp>
        <p:nvSpPr>
          <p:cNvPr id="74" name="Google Shape;74;p15"/>
          <p:cNvSpPr txBox="1"/>
          <p:nvPr/>
        </p:nvSpPr>
        <p:spPr>
          <a:xfrm>
            <a:off x="6114350" y="943250"/>
            <a:ext cx="281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58943E"/>
                </a:solidFill>
                <a:latin typeface="Oswald"/>
                <a:ea typeface="Oswald"/>
                <a:cs typeface="Oswald"/>
                <a:sym typeface="Oswald"/>
              </a:rPr>
              <a:t>Natalia Sampaio</a:t>
            </a:r>
            <a:endParaRPr sz="3000">
              <a:solidFill>
                <a:srgbClr val="58943E"/>
              </a:solidFill>
              <a:latin typeface="Oswald"/>
              <a:ea typeface="Oswald"/>
              <a:cs typeface="Oswald"/>
              <a:sym typeface="Oswald"/>
            </a:endParaRPr>
          </a:p>
          <a:p>
            <a:pPr indent="0" lvl="0" marL="0" rtl="0" algn="l">
              <a:spcBef>
                <a:spcPts val="0"/>
              </a:spcBef>
              <a:spcAft>
                <a:spcPts val="0"/>
              </a:spcAft>
              <a:buNone/>
            </a:pPr>
            <a:r>
              <a:rPr lang="en" sz="3000">
                <a:solidFill>
                  <a:srgbClr val="FF0000"/>
                </a:solidFill>
                <a:latin typeface="Oswald"/>
                <a:ea typeface="Oswald"/>
                <a:cs typeface="Oswald"/>
                <a:sym typeface="Oswald"/>
              </a:rPr>
              <a:t>E</a:t>
            </a:r>
            <a:r>
              <a:rPr lang="en" sz="3000">
                <a:solidFill>
                  <a:srgbClr val="FF0000"/>
                </a:solidFill>
                <a:latin typeface="Oswald"/>
                <a:ea typeface="Oswald"/>
                <a:cs typeface="Oswald"/>
                <a:sym typeface="Oswald"/>
              </a:rPr>
              <a:t>xcommunicated</a:t>
            </a:r>
            <a:endParaRPr sz="3000">
              <a:solidFill>
                <a:srgbClr val="FF0000"/>
              </a:solidFill>
              <a:latin typeface="Oswald"/>
              <a:ea typeface="Oswald"/>
              <a:cs typeface="Oswald"/>
              <a:sym typeface="Oswald"/>
            </a:endParaRPr>
          </a:p>
        </p:txBody>
      </p:sp>
      <p:sp>
        <p:nvSpPr>
          <p:cNvPr id="75" name="Google Shape;75;p15"/>
          <p:cNvSpPr txBox="1"/>
          <p:nvPr/>
        </p:nvSpPr>
        <p:spPr>
          <a:xfrm>
            <a:off x="4732700" y="2288800"/>
            <a:ext cx="3996000" cy="28938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UFABC - Matemática, BCC, BCT e contando…</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Colecionadora de Frases Desmotivacionais</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Aficionada</a:t>
            </a:r>
            <a:r>
              <a:rPr lang="en" sz="1600">
                <a:solidFill>
                  <a:srgbClr val="D9D9D9"/>
                </a:solidFill>
                <a:latin typeface="Oswald"/>
                <a:ea typeface="Oswald"/>
                <a:cs typeface="Oswald"/>
                <a:sym typeface="Oswald"/>
              </a:rPr>
              <a:t> por Artes Marciais, Espadas e outras Psicoses</a:t>
            </a:r>
            <a:endParaRPr sz="1600">
              <a:solidFill>
                <a:srgbClr val="D9D9D9"/>
              </a:solidFill>
              <a:latin typeface="Oswald"/>
              <a:ea typeface="Oswald"/>
              <a:cs typeface="Oswald"/>
              <a:sym typeface="Oswald"/>
            </a:endParaRPr>
          </a:p>
          <a:p>
            <a:pPr indent="0" lvl="0" marL="45720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Fuçando Infosec desde 2019~</a:t>
            </a:r>
            <a:endParaRPr sz="1600">
              <a:solidFill>
                <a:srgbClr val="D9D9D9"/>
              </a:solidFill>
              <a:latin typeface="Oswald"/>
              <a:ea typeface="Oswald"/>
              <a:cs typeface="Oswald"/>
              <a:sym typeface="Oswald"/>
            </a:endParaRPr>
          </a:p>
          <a:p>
            <a:pPr indent="0" lvl="0" marL="0" rtl="0" algn="l">
              <a:spcBef>
                <a:spcPts val="0"/>
              </a:spcBef>
              <a:spcAft>
                <a:spcPts val="0"/>
              </a:spcAft>
              <a:buNone/>
            </a:pPr>
            <a:r>
              <a:t/>
            </a:r>
            <a:endParaRPr sz="1600">
              <a:solidFill>
                <a:srgbClr val="D9D9D9"/>
              </a:solidFill>
              <a:latin typeface="Oswald"/>
              <a:ea typeface="Oswald"/>
              <a:cs typeface="Oswald"/>
              <a:sym typeface="Oswald"/>
            </a:endParaRPr>
          </a:p>
          <a:p>
            <a:pPr indent="-330200" lvl="0" marL="457200" rtl="0" algn="l">
              <a:spcBef>
                <a:spcPts val="0"/>
              </a:spcBef>
              <a:spcAft>
                <a:spcPts val="0"/>
              </a:spcAft>
              <a:buClr>
                <a:srgbClr val="D9D9D9"/>
              </a:buClr>
              <a:buSzPts val="1600"/>
              <a:buFont typeface="Oswald"/>
              <a:buChar char="●"/>
            </a:pPr>
            <a:r>
              <a:rPr lang="en" sz="1600">
                <a:solidFill>
                  <a:srgbClr val="D9D9D9"/>
                </a:solidFill>
                <a:latin typeface="Oswald"/>
                <a:ea typeface="Oswald"/>
                <a:cs typeface="Oswald"/>
                <a:sym typeface="Oswald"/>
              </a:rPr>
              <a:t>Qual parte </a:t>
            </a:r>
            <a:r>
              <a:rPr lang="en" sz="1600">
                <a:solidFill>
                  <a:srgbClr val="D9D9D9"/>
                </a:solidFill>
                <a:latin typeface="Oswald"/>
                <a:ea typeface="Oswald"/>
                <a:cs typeface="Oswald"/>
                <a:sym typeface="Oswald"/>
              </a:rPr>
              <a:t>da excommunicated</a:t>
            </a:r>
            <a:r>
              <a:rPr lang="en" sz="1600">
                <a:solidFill>
                  <a:srgbClr val="D9D9D9"/>
                </a:solidFill>
                <a:latin typeface="Oswald"/>
                <a:ea typeface="Oswald"/>
                <a:cs typeface="Oswald"/>
                <a:sym typeface="Oswald"/>
              </a:rPr>
              <a:t> você não sacou? </a:t>
            </a:r>
            <a:endParaRPr sz="1600">
              <a:solidFill>
                <a:srgbClr val="D9D9D9"/>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2.1 - Nosso laboratório</a:t>
            </a:r>
            <a:endParaRPr sz="3500"/>
          </a:p>
        </p:txBody>
      </p:sp>
      <p:pic>
        <p:nvPicPr>
          <p:cNvPr id="269" name="Google Shape;269;p42"/>
          <p:cNvPicPr preferRelativeResize="0"/>
          <p:nvPr/>
        </p:nvPicPr>
        <p:blipFill>
          <a:blip r:embed="rId3">
            <a:alphaModFix/>
          </a:blip>
          <a:stretch>
            <a:fillRect/>
          </a:stretch>
        </p:blipFill>
        <p:spPr>
          <a:xfrm>
            <a:off x="152400" y="1173800"/>
            <a:ext cx="8791575" cy="380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2.2 - IAM</a:t>
            </a:r>
            <a:endParaRPr sz="3500"/>
          </a:p>
        </p:txBody>
      </p:sp>
      <p:pic>
        <p:nvPicPr>
          <p:cNvPr id="275" name="Google Shape;275;p43"/>
          <p:cNvPicPr preferRelativeResize="0"/>
          <p:nvPr/>
        </p:nvPicPr>
        <p:blipFill>
          <a:blip r:embed="rId3">
            <a:alphaModFix/>
          </a:blip>
          <a:stretch>
            <a:fillRect/>
          </a:stretch>
        </p:blipFill>
        <p:spPr>
          <a:xfrm>
            <a:off x="2794313" y="507775"/>
            <a:ext cx="3555375" cy="4347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4"/>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2.2 - IAM</a:t>
            </a:r>
            <a:endParaRPr sz="3500"/>
          </a:p>
        </p:txBody>
      </p:sp>
      <p:pic>
        <p:nvPicPr>
          <p:cNvPr id="281" name="Google Shape;281;p44"/>
          <p:cNvPicPr preferRelativeResize="0"/>
          <p:nvPr/>
        </p:nvPicPr>
        <p:blipFill>
          <a:blip r:embed="rId3">
            <a:alphaModFix/>
          </a:blip>
          <a:stretch>
            <a:fillRect/>
          </a:stretch>
        </p:blipFill>
        <p:spPr>
          <a:xfrm>
            <a:off x="152400" y="1173800"/>
            <a:ext cx="8630076" cy="3817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2.2 - IAM</a:t>
            </a:r>
            <a:endParaRPr sz="3500"/>
          </a:p>
        </p:txBody>
      </p:sp>
      <p:pic>
        <p:nvPicPr>
          <p:cNvPr id="287" name="Google Shape;287;p45"/>
          <p:cNvPicPr preferRelativeResize="0"/>
          <p:nvPr/>
        </p:nvPicPr>
        <p:blipFill>
          <a:blip r:embed="rId3">
            <a:alphaModFix/>
          </a:blip>
          <a:stretch>
            <a:fillRect/>
          </a:stretch>
        </p:blipFill>
        <p:spPr>
          <a:xfrm>
            <a:off x="3071188" y="737100"/>
            <a:ext cx="3001637" cy="38173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2.2 - IAM - SA User e SA Token Creator </a:t>
            </a:r>
            <a:endParaRPr sz="3500"/>
          </a:p>
        </p:txBody>
      </p:sp>
      <p:pic>
        <p:nvPicPr>
          <p:cNvPr id="293" name="Google Shape;293;p46"/>
          <p:cNvPicPr preferRelativeResize="0"/>
          <p:nvPr/>
        </p:nvPicPr>
        <p:blipFill>
          <a:blip r:embed="rId3">
            <a:alphaModFix/>
          </a:blip>
          <a:stretch>
            <a:fillRect/>
          </a:stretch>
        </p:blipFill>
        <p:spPr>
          <a:xfrm>
            <a:off x="152400" y="1173800"/>
            <a:ext cx="2952750" cy="295275"/>
          </a:xfrm>
          <a:prstGeom prst="rect">
            <a:avLst/>
          </a:prstGeom>
          <a:noFill/>
          <a:ln>
            <a:noFill/>
          </a:ln>
        </p:spPr>
      </p:pic>
      <p:pic>
        <p:nvPicPr>
          <p:cNvPr id="294" name="Google Shape;294;p46"/>
          <p:cNvPicPr preferRelativeResize="0"/>
          <p:nvPr/>
        </p:nvPicPr>
        <p:blipFill>
          <a:blip r:embed="rId4">
            <a:alphaModFix/>
          </a:blip>
          <a:stretch>
            <a:fillRect/>
          </a:stretch>
        </p:blipFill>
        <p:spPr>
          <a:xfrm>
            <a:off x="152400" y="1621475"/>
            <a:ext cx="8362950" cy="1352550"/>
          </a:xfrm>
          <a:prstGeom prst="rect">
            <a:avLst/>
          </a:prstGeom>
          <a:noFill/>
          <a:ln>
            <a:noFill/>
          </a:ln>
        </p:spPr>
      </p:pic>
      <p:pic>
        <p:nvPicPr>
          <p:cNvPr id="295" name="Google Shape;295;p46"/>
          <p:cNvPicPr preferRelativeResize="0"/>
          <p:nvPr/>
        </p:nvPicPr>
        <p:blipFill>
          <a:blip r:embed="rId5">
            <a:alphaModFix/>
          </a:blip>
          <a:stretch>
            <a:fillRect/>
          </a:stretch>
        </p:blipFill>
        <p:spPr>
          <a:xfrm>
            <a:off x="152400" y="3126425"/>
            <a:ext cx="6934200" cy="1762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2.2 - IAM - Creds e Onde Vivem</a:t>
            </a:r>
            <a:endParaRPr sz="3500"/>
          </a:p>
        </p:txBody>
      </p:sp>
      <p:pic>
        <p:nvPicPr>
          <p:cNvPr id="301" name="Google Shape;301;p47"/>
          <p:cNvPicPr preferRelativeResize="0"/>
          <p:nvPr/>
        </p:nvPicPr>
        <p:blipFill>
          <a:blip r:embed="rId3">
            <a:alphaModFix/>
          </a:blip>
          <a:stretch>
            <a:fillRect/>
          </a:stretch>
        </p:blipFill>
        <p:spPr>
          <a:xfrm>
            <a:off x="152400" y="1173800"/>
            <a:ext cx="5200650" cy="1304925"/>
          </a:xfrm>
          <a:prstGeom prst="rect">
            <a:avLst/>
          </a:prstGeom>
          <a:noFill/>
          <a:ln>
            <a:noFill/>
          </a:ln>
        </p:spPr>
      </p:pic>
      <p:pic>
        <p:nvPicPr>
          <p:cNvPr id="302" name="Google Shape;302;p47"/>
          <p:cNvPicPr preferRelativeResize="0"/>
          <p:nvPr/>
        </p:nvPicPr>
        <p:blipFill>
          <a:blip r:embed="rId4">
            <a:alphaModFix/>
          </a:blip>
          <a:stretch>
            <a:fillRect/>
          </a:stretch>
        </p:blipFill>
        <p:spPr>
          <a:xfrm>
            <a:off x="3726975" y="2690175"/>
            <a:ext cx="4751002" cy="23599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2.3 - LOGS!</a:t>
            </a:r>
            <a:endParaRPr sz="3500"/>
          </a:p>
        </p:txBody>
      </p:sp>
      <p:pic>
        <p:nvPicPr>
          <p:cNvPr id="308" name="Google Shape;308;p48"/>
          <p:cNvPicPr preferRelativeResize="0"/>
          <p:nvPr/>
        </p:nvPicPr>
        <p:blipFill>
          <a:blip r:embed="rId3">
            <a:alphaModFix/>
          </a:blip>
          <a:stretch>
            <a:fillRect/>
          </a:stretch>
        </p:blipFill>
        <p:spPr>
          <a:xfrm>
            <a:off x="2187513" y="840750"/>
            <a:ext cx="4768968" cy="3817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9"/>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2.3 - LOGS! - Alertas</a:t>
            </a:r>
            <a:endParaRPr sz="3500"/>
          </a:p>
        </p:txBody>
      </p:sp>
      <p:sp>
        <p:nvSpPr>
          <p:cNvPr id="314" name="Google Shape;314;p49"/>
          <p:cNvSpPr txBox="1"/>
          <p:nvPr/>
        </p:nvSpPr>
        <p:spPr>
          <a:xfrm>
            <a:off x="208100" y="1021400"/>
            <a:ext cx="8418300" cy="3740400"/>
          </a:xfrm>
          <a:prstGeom prst="rect">
            <a:avLst/>
          </a:prstGeom>
          <a:noFill/>
          <a:ln>
            <a:noFill/>
          </a:ln>
        </p:spPr>
        <p:txBody>
          <a:bodyPr anchorCtr="0" anchor="t" bIns="91425" lIns="91425" spcFirstLastPara="1" rIns="91425" wrap="square" tIns="91425">
            <a:spAutoFit/>
          </a:bodyPr>
          <a:lstStyle/>
          <a:p>
            <a:pPr indent="-349250" lvl="0" marL="457200" rtl="0" algn="l">
              <a:spcBef>
                <a:spcPts val="0"/>
              </a:spcBef>
              <a:spcAft>
                <a:spcPts val="0"/>
              </a:spcAft>
              <a:buClr>
                <a:srgbClr val="D9D9D9"/>
              </a:buClr>
              <a:buSzPts val="1900"/>
              <a:buFont typeface="Oswald"/>
              <a:buChar char="●"/>
            </a:pPr>
            <a:r>
              <a:rPr lang="en" sz="2100">
                <a:solidFill>
                  <a:srgbClr val="D9D9D9"/>
                </a:solidFill>
                <a:latin typeface="Oswald"/>
                <a:ea typeface="Oswald"/>
                <a:cs typeface="Oswald"/>
                <a:sym typeface="Oswald"/>
              </a:rPr>
              <a:t>Recomendações:</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Modificação de Firewall</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Modificação/Criação de DBs</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Criação de bucket público</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Modificação de IAM</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Criação de chaves (API, SA Key, etc.)</a:t>
            </a:r>
            <a:endParaRPr sz="2100">
              <a:solidFill>
                <a:srgbClr val="D9D9D9"/>
              </a:solidFill>
              <a:latin typeface="Oswald"/>
              <a:ea typeface="Oswald"/>
              <a:cs typeface="Oswald"/>
              <a:sym typeface="Oswald"/>
            </a:endParaRPr>
          </a:p>
          <a:p>
            <a:pPr indent="0" lvl="0" marL="13716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u="sng">
                <a:solidFill>
                  <a:schemeClr val="accent5"/>
                </a:solidFill>
                <a:latin typeface="Oswald"/>
                <a:ea typeface="Oswald"/>
                <a:cs typeface="Oswald"/>
                <a:sym typeface="Oswald"/>
                <a:hlinkClick r:id="rId3">
                  <a:extLst>
                    <a:ext uri="{A12FA001-AC4F-418D-AE19-62706E023703}">
                      <ahyp:hlinkClr val="tx"/>
                    </a:ext>
                  </a:extLst>
                </a:hlinkClick>
              </a:rPr>
              <a:t>https://pomba.net/2020/06/how-to-create-an-alert-in-gcp-for-a-specific-event-ex-modifying-a-firewall-rule/</a:t>
            </a:r>
            <a:endParaRPr sz="2100">
              <a:solidFill>
                <a:srgbClr val="D9D9D9"/>
              </a:solidFill>
              <a:latin typeface="Oswald"/>
              <a:ea typeface="Oswald"/>
              <a:cs typeface="Oswald"/>
              <a:sym typeface="Oswald"/>
            </a:endParaRPr>
          </a:p>
          <a:p>
            <a:pPr indent="0" lvl="0" marL="13716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315" name="Google Shape;315;p49"/>
          <p:cNvPicPr preferRelativeResize="0"/>
          <p:nvPr/>
        </p:nvPicPr>
        <p:blipFill>
          <a:blip r:embed="rId4">
            <a:alphaModFix/>
          </a:blip>
          <a:stretch>
            <a:fillRect/>
          </a:stretch>
        </p:blipFill>
        <p:spPr>
          <a:xfrm>
            <a:off x="5432125" y="645775"/>
            <a:ext cx="3458475" cy="26889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0"/>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Redes</a:t>
            </a:r>
            <a:endParaRPr sz="3500"/>
          </a:p>
        </p:txBody>
      </p:sp>
      <p:pic>
        <p:nvPicPr>
          <p:cNvPr id="321" name="Google Shape;321;p50"/>
          <p:cNvPicPr preferRelativeResize="0"/>
          <p:nvPr/>
        </p:nvPicPr>
        <p:blipFill>
          <a:blip r:embed="rId3">
            <a:alphaModFix/>
          </a:blip>
          <a:stretch>
            <a:fillRect/>
          </a:stretch>
        </p:blipFill>
        <p:spPr>
          <a:xfrm>
            <a:off x="1008400" y="1151600"/>
            <a:ext cx="7127200" cy="38173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1"/>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Redes</a:t>
            </a:r>
            <a:endParaRPr sz="3500"/>
          </a:p>
        </p:txBody>
      </p:sp>
      <p:pic>
        <p:nvPicPr>
          <p:cNvPr id="327" name="Google Shape;327;p51"/>
          <p:cNvPicPr preferRelativeResize="0"/>
          <p:nvPr/>
        </p:nvPicPr>
        <p:blipFill>
          <a:blip r:embed="rId3">
            <a:alphaModFix/>
          </a:blip>
          <a:stretch>
            <a:fillRect/>
          </a:stretch>
        </p:blipFill>
        <p:spPr>
          <a:xfrm>
            <a:off x="1988338" y="974000"/>
            <a:ext cx="5167321" cy="3817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Declamando Disclaimers</a:t>
            </a:r>
            <a:endParaRPr sz="3500"/>
          </a:p>
        </p:txBody>
      </p:sp>
      <p:sp>
        <p:nvSpPr>
          <p:cNvPr id="81" name="Google Shape;81;p16"/>
          <p:cNvSpPr txBox="1"/>
          <p:nvPr/>
        </p:nvSpPr>
        <p:spPr>
          <a:xfrm>
            <a:off x="208100" y="1021400"/>
            <a:ext cx="8418300" cy="4063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Essa talk não tem nenhuma relação/filiação/apoio de nossos empregadores ou instituições associadas, nem do próprio Google</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FFD966"/>
                </a:solidFill>
                <a:latin typeface="Oswald"/>
                <a:ea typeface="Oswald"/>
                <a:cs typeface="Oswald"/>
                <a:sym typeface="Oswald"/>
              </a:rPr>
              <a:t>Podemos estar enganados!</a:t>
            </a:r>
            <a:r>
              <a:rPr lang="en" sz="2100">
                <a:solidFill>
                  <a:srgbClr val="D9D9D9"/>
                </a:solidFill>
                <a:latin typeface="Oswald"/>
                <a:ea typeface="Oswald"/>
                <a:cs typeface="Oswald"/>
                <a:sym typeface="Oswald"/>
              </a:rPr>
              <a:t> Algumas coisas não estão claramente explicadas na documentação oficial, então fizemos nosso melhor. Aplique qualquer conhecimento adquirido aqui por sua conta e risco.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Testar no ambiente dos coleguinhas é legal, mas sugerimos montar o seu!</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82" name="Google Shape;82;p16"/>
          <p:cNvPicPr preferRelativeResize="0"/>
          <p:nvPr/>
        </p:nvPicPr>
        <p:blipFill>
          <a:blip r:embed="rId3">
            <a:alphaModFix/>
          </a:blip>
          <a:stretch>
            <a:fillRect/>
          </a:stretch>
        </p:blipFill>
        <p:spPr>
          <a:xfrm>
            <a:off x="3171825" y="4115300"/>
            <a:ext cx="2800350" cy="5905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2"/>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Redes</a:t>
            </a:r>
            <a:endParaRPr sz="3500"/>
          </a:p>
        </p:txBody>
      </p:sp>
      <p:pic>
        <p:nvPicPr>
          <p:cNvPr id="333" name="Google Shape;333;p52"/>
          <p:cNvPicPr preferRelativeResize="0"/>
          <p:nvPr/>
        </p:nvPicPr>
        <p:blipFill>
          <a:blip r:embed="rId3">
            <a:alphaModFix/>
          </a:blip>
          <a:stretch>
            <a:fillRect/>
          </a:stretch>
        </p:blipFill>
        <p:spPr>
          <a:xfrm>
            <a:off x="1980788" y="870375"/>
            <a:ext cx="5182427" cy="38173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3"/>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Compute - SA’s</a:t>
            </a:r>
            <a:endParaRPr sz="3500"/>
          </a:p>
        </p:txBody>
      </p:sp>
      <p:pic>
        <p:nvPicPr>
          <p:cNvPr id="339" name="Google Shape;339;p53"/>
          <p:cNvPicPr preferRelativeResize="0"/>
          <p:nvPr/>
        </p:nvPicPr>
        <p:blipFill>
          <a:blip r:embed="rId3">
            <a:alphaModFix/>
          </a:blip>
          <a:stretch>
            <a:fillRect/>
          </a:stretch>
        </p:blipFill>
        <p:spPr>
          <a:xfrm>
            <a:off x="152400" y="1173800"/>
            <a:ext cx="6627851" cy="2415550"/>
          </a:xfrm>
          <a:prstGeom prst="rect">
            <a:avLst/>
          </a:prstGeom>
          <a:noFill/>
          <a:ln>
            <a:noFill/>
          </a:ln>
        </p:spPr>
      </p:pic>
      <p:pic>
        <p:nvPicPr>
          <p:cNvPr id="340" name="Google Shape;340;p53"/>
          <p:cNvPicPr preferRelativeResize="0"/>
          <p:nvPr/>
        </p:nvPicPr>
        <p:blipFill>
          <a:blip r:embed="rId4">
            <a:alphaModFix/>
          </a:blip>
          <a:stretch>
            <a:fillRect/>
          </a:stretch>
        </p:blipFill>
        <p:spPr>
          <a:xfrm>
            <a:off x="4627375" y="2516245"/>
            <a:ext cx="3625950" cy="23047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54"/>
          <p:cNvPicPr preferRelativeResize="0"/>
          <p:nvPr/>
        </p:nvPicPr>
        <p:blipFill>
          <a:blip r:embed="rId3">
            <a:alphaModFix/>
          </a:blip>
          <a:stretch>
            <a:fillRect/>
          </a:stretch>
        </p:blipFill>
        <p:spPr>
          <a:xfrm>
            <a:off x="152400" y="1173800"/>
            <a:ext cx="6627851" cy="2934234"/>
          </a:xfrm>
          <a:prstGeom prst="rect">
            <a:avLst/>
          </a:prstGeom>
          <a:noFill/>
          <a:ln>
            <a:noFill/>
          </a:ln>
        </p:spPr>
      </p:pic>
      <p:sp>
        <p:nvSpPr>
          <p:cNvPr id="346" name="Google Shape;346;p54"/>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Compute - SA’s</a:t>
            </a:r>
            <a:endParaRPr sz="3500"/>
          </a:p>
        </p:txBody>
      </p:sp>
      <p:pic>
        <p:nvPicPr>
          <p:cNvPr id="347" name="Google Shape;347;p54"/>
          <p:cNvPicPr preferRelativeResize="0"/>
          <p:nvPr/>
        </p:nvPicPr>
        <p:blipFill>
          <a:blip r:embed="rId4">
            <a:alphaModFix/>
          </a:blip>
          <a:stretch>
            <a:fillRect/>
          </a:stretch>
        </p:blipFill>
        <p:spPr>
          <a:xfrm>
            <a:off x="5696725" y="1632650"/>
            <a:ext cx="2436674" cy="30458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5"/>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Compute - SA’s</a:t>
            </a:r>
            <a:endParaRPr sz="3500"/>
          </a:p>
        </p:txBody>
      </p:sp>
      <p:pic>
        <p:nvPicPr>
          <p:cNvPr id="353" name="Google Shape;353;p55"/>
          <p:cNvPicPr preferRelativeResize="0"/>
          <p:nvPr/>
        </p:nvPicPr>
        <p:blipFill>
          <a:blip r:embed="rId3">
            <a:alphaModFix/>
          </a:blip>
          <a:stretch>
            <a:fillRect/>
          </a:stretch>
        </p:blipFill>
        <p:spPr>
          <a:xfrm>
            <a:off x="285600" y="1114600"/>
            <a:ext cx="5024666" cy="3817300"/>
          </a:xfrm>
          <a:prstGeom prst="rect">
            <a:avLst/>
          </a:prstGeom>
          <a:noFill/>
          <a:ln>
            <a:noFill/>
          </a:ln>
        </p:spPr>
      </p:pic>
      <p:pic>
        <p:nvPicPr>
          <p:cNvPr id="354" name="Google Shape;354;p55"/>
          <p:cNvPicPr preferRelativeResize="0"/>
          <p:nvPr/>
        </p:nvPicPr>
        <p:blipFill>
          <a:blip r:embed="rId4">
            <a:alphaModFix/>
          </a:blip>
          <a:stretch>
            <a:fillRect/>
          </a:stretch>
        </p:blipFill>
        <p:spPr>
          <a:xfrm>
            <a:off x="6313771" y="848175"/>
            <a:ext cx="2112125" cy="2112125"/>
          </a:xfrm>
          <a:prstGeom prst="rect">
            <a:avLst/>
          </a:prstGeom>
          <a:noFill/>
          <a:ln>
            <a:noFill/>
          </a:ln>
        </p:spPr>
      </p:pic>
      <p:cxnSp>
        <p:nvCxnSpPr>
          <p:cNvPr id="355" name="Google Shape;355;p55"/>
          <p:cNvCxnSpPr/>
          <p:nvPr/>
        </p:nvCxnSpPr>
        <p:spPr>
          <a:xfrm rot="10800000">
            <a:off x="2984800" y="4396025"/>
            <a:ext cx="4186500" cy="44400"/>
          </a:xfrm>
          <a:prstGeom prst="straightConnector1">
            <a:avLst/>
          </a:prstGeom>
          <a:noFill/>
          <a:ln cap="flat" cmpd="sng" w="28575">
            <a:solidFill>
              <a:srgbClr val="58943E"/>
            </a:solidFill>
            <a:prstDash val="solid"/>
            <a:round/>
            <a:headEnd len="med" w="med" type="none"/>
            <a:tailEnd len="med" w="med" type="triangle"/>
          </a:ln>
        </p:spPr>
      </p:cxnSp>
      <p:pic>
        <p:nvPicPr>
          <p:cNvPr id="356" name="Google Shape;356;p55"/>
          <p:cNvPicPr preferRelativeResize="0"/>
          <p:nvPr/>
        </p:nvPicPr>
        <p:blipFill>
          <a:blip r:embed="rId5">
            <a:alphaModFix/>
          </a:blip>
          <a:stretch>
            <a:fillRect/>
          </a:stretch>
        </p:blipFill>
        <p:spPr>
          <a:xfrm>
            <a:off x="7265600" y="3265100"/>
            <a:ext cx="1878399" cy="18783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6"/>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Compute - Keys</a:t>
            </a:r>
            <a:endParaRPr sz="3500"/>
          </a:p>
        </p:txBody>
      </p:sp>
      <p:pic>
        <p:nvPicPr>
          <p:cNvPr id="362" name="Google Shape;362;p56"/>
          <p:cNvPicPr preferRelativeResize="0"/>
          <p:nvPr/>
        </p:nvPicPr>
        <p:blipFill>
          <a:blip r:embed="rId3">
            <a:alphaModFix/>
          </a:blip>
          <a:stretch>
            <a:fillRect/>
          </a:stretch>
        </p:blipFill>
        <p:spPr>
          <a:xfrm>
            <a:off x="152400" y="1173800"/>
            <a:ext cx="8839200" cy="221184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7"/>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2.4 - Compute - Opções Adicionais</a:t>
            </a:r>
            <a:endParaRPr sz="3500"/>
          </a:p>
        </p:txBody>
      </p:sp>
      <p:pic>
        <p:nvPicPr>
          <p:cNvPr id="368" name="Google Shape;368;p57"/>
          <p:cNvPicPr preferRelativeResize="0"/>
          <p:nvPr/>
        </p:nvPicPr>
        <p:blipFill>
          <a:blip r:embed="rId3">
            <a:alphaModFix/>
          </a:blip>
          <a:stretch>
            <a:fillRect/>
          </a:stretch>
        </p:blipFill>
        <p:spPr>
          <a:xfrm>
            <a:off x="3460350" y="2381175"/>
            <a:ext cx="3111325" cy="852325"/>
          </a:xfrm>
          <a:prstGeom prst="rect">
            <a:avLst/>
          </a:prstGeom>
          <a:noFill/>
          <a:ln>
            <a:noFill/>
          </a:ln>
        </p:spPr>
      </p:pic>
      <p:pic>
        <p:nvPicPr>
          <p:cNvPr id="369" name="Google Shape;369;p57"/>
          <p:cNvPicPr preferRelativeResize="0"/>
          <p:nvPr/>
        </p:nvPicPr>
        <p:blipFill>
          <a:blip r:embed="rId4">
            <a:alphaModFix/>
          </a:blip>
          <a:stretch>
            <a:fillRect/>
          </a:stretch>
        </p:blipFill>
        <p:spPr>
          <a:xfrm>
            <a:off x="186150" y="3348975"/>
            <a:ext cx="2733875" cy="1628050"/>
          </a:xfrm>
          <a:prstGeom prst="rect">
            <a:avLst/>
          </a:prstGeom>
          <a:noFill/>
          <a:ln>
            <a:noFill/>
          </a:ln>
        </p:spPr>
      </p:pic>
      <p:pic>
        <p:nvPicPr>
          <p:cNvPr id="370" name="Google Shape;370;p57"/>
          <p:cNvPicPr preferRelativeResize="0"/>
          <p:nvPr/>
        </p:nvPicPr>
        <p:blipFill>
          <a:blip r:embed="rId5">
            <a:alphaModFix/>
          </a:blip>
          <a:stretch>
            <a:fillRect/>
          </a:stretch>
        </p:blipFill>
        <p:spPr>
          <a:xfrm>
            <a:off x="3460338" y="854950"/>
            <a:ext cx="3540549" cy="1274600"/>
          </a:xfrm>
          <a:prstGeom prst="rect">
            <a:avLst/>
          </a:prstGeom>
          <a:noFill/>
          <a:ln>
            <a:noFill/>
          </a:ln>
        </p:spPr>
      </p:pic>
      <p:pic>
        <p:nvPicPr>
          <p:cNvPr id="371" name="Google Shape;371;p57"/>
          <p:cNvPicPr preferRelativeResize="0"/>
          <p:nvPr/>
        </p:nvPicPr>
        <p:blipFill>
          <a:blip r:embed="rId6">
            <a:alphaModFix/>
          </a:blip>
          <a:stretch>
            <a:fillRect/>
          </a:stretch>
        </p:blipFill>
        <p:spPr>
          <a:xfrm>
            <a:off x="186138" y="854950"/>
            <a:ext cx="3163224" cy="2378550"/>
          </a:xfrm>
          <a:prstGeom prst="rect">
            <a:avLst/>
          </a:prstGeom>
          <a:noFill/>
          <a:ln>
            <a:noFill/>
          </a:ln>
        </p:spPr>
      </p:pic>
      <p:pic>
        <p:nvPicPr>
          <p:cNvPr id="372" name="Google Shape;372;p57"/>
          <p:cNvPicPr preferRelativeResize="0"/>
          <p:nvPr/>
        </p:nvPicPr>
        <p:blipFill>
          <a:blip r:embed="rId7">
            <a:alphaModFix/>
          </a:blip>
          <a:stretch>
            <a:fillRect/>
          </a:stretch>
        </p:blipFill>
        <p:spPr>
          <a:xfrm>
            <a:off x="6735850" y="3393300"/>
            <a:ext cx="2408150" cy="17502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58"/>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2.5 - Buckets</a:t>
            </a:r>
            <a:endParaRPr sz="3500"/>
          </a:p>
        </p:txBody>
      </p:sp>
      <p:pic>
        <p:nvPicPr>
          <p:cNvPr id="378" name="Google Shape;378;p58"/>
          <p:cNvPicPr preferRelativeResize="0"/>
          <p:nvPr/>
        </p:nvPicPr>
        <p:blipFill>
          <a:blip r:embed="rId3">
            <a:alphaModFix/>
          </a:blip>
          <a:stretch>
            <a:fillRect/>
          </a:stretch>
        </p:blipFill>
        <p:spPr>
          <a:xfrm>
            <a:off x="152400" y="1173800"/>
            <a:ext cx="4118600" cy="2985400"/>
          </a:xfrm>
          <a:prstGeom prst="rect">
            <a:avLst/>
          </a:prstGeom>
          <a:noFill/>
          <a:ln>
            <a:noFill/>
          </a:ln>
        </p:spPr>
      </p:pic>
      <p:pic>
        <p:nvPicPr>
          <p:cNvPr id="379" name="Google Shape;379;p58"/>
          <p:cNvPicPr preferRelativeResize="0"/>
          <p:nvPr/>
        </p:nvPicPr>
        <p:blipFill>
          <a:blip r:embed="rId4">
            <a:alphaModFix/>
          </a:blip>
          <a:stretch>
            <a:fillRect/>
          </a:stretch>
        </p:blipFill>
        <p:spPr>
          <a:xfrm>
            <a:off x="4428975" y="1173800"/>
            <a:ext cx="4118601" cy="295634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9"/>
          <p:cNvSpPr txBox="1"/>
          <p:nvPr>
            <p:ph type="title"/>
          </p:nvPr>
        </p:nvSpPr>
        <p:spPr>
          <a:xfrm>
            <a:off x="208113"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2.6 - DBs</a:t>
            </a:r>
            <a:endParaRPr sz="3500"/>
          </a:p>
        </p:txBody>
      </p:sp>
      <p:pic>
        <p:nvPicPr>
          <p:cNvPr id="385" name="Google Shape;385;p59"/>
          <p:cNvPicPr preferRelativeResize="0"/>
          <p:nvPr/>
        </p:nvPicPr>
        <p:blipFill>
          <a:blip r:embed="rId3">
            <a:alphaModFix/>
          </a:blip>
          <a:stretch>
            <a:fillRect/>
          </a:stretch>
        </p:blipFill>
        <p:spPr>
          <a:xfrm>
            <a:off x="2692500" y="833375"/>
            <a:ext cx="3551858" cy="38173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p60"/>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391" name="Google Shape;391;p60"/>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3 - Estratégias</a:t>
            </a:r>
            <a:endParaRPr>
              <a:solidFill>
                <a:srgbClr val="58943E"/>
              </a:solidFill>
              <a:latin typeface="Oswald"/>
              <a:ea typeface="Oswald"/>
              <a:cs typeface="Oswald"/>
              <a:sym typeface="Oswald"/>
            </a:endParaRPr>
          </a:p>
        </p:txBody>
      </p:sp>
      <p:pic>
        <p:nvPicPr>
          <p:cNvPr id="392" name="Google Shape;392;p60"/>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393" name="Google Shape;393;p60"/>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1"/>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1</a:t>
            </a:r>
            <a:r>
              <a:rPr lang="en" sz="3500">
                <a:solidFill>
                  <a:srgbClr val="58943E"/>
                </a:solidFill>
                <a:latin typeface="Oswald"/>
                <a:ea typeface="Oswald"/>
                <a:cs typeface="Oswald"/>
                <a:sym typeface="Oswald"/>
              </a:rPr>
              <a:t> - Estratégias</a:t>
            </a:r>
            <a:endParaRPr sz="3500">
              <a:solidFill>
                <a:srgbClr val="58943E"/>
              </a:solidFill>
              <a:latin typeface="Oswald"/>
              <a:ea typeface="Oswald"/>
              <a:cs typeface="Oswald"/>
              <a:sym typeface="Oswald"/>
            </a:endParaRPr>
          </a:p>
        </p:txBody>
      </p:sp>
      <p:sp>
        <p:nvSpPr>
          <p:cNvPr id="399" name="Google Shape;399;p61"/>
          <p:cNvSpPr txBox="1"/>
          <p:nvPr/>
        </p:nvSpPr>
        <p:spPr>
          <a:xfrm>
            <a:off x="208100" y="1021400"/>
            <a:ext cx="84183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Por que você escolheu usar o GCP?</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Trocar de Cloud é mais </a:t>
            </a:r>
            <a:r>
              <a:rPr lang="en" sz="2100">
                <a:solidFill>
                  <a:srgbClr val="D9D9D9"/>
                </a:solidFill>
                <a:latin typeface="Oswald"/>
                <a:ea typeface="Oswald"/>
                <a:cs typeface="Oswald"/>
                <a:sym typeface="Oswald"/>
              </a:rPr>
              <a:t>difícil</a:t>
            </a:r>
            <a:r>
              <a:rPr lang="en" sz="2100">
                <a:solidFill>
                  <a:srgbClr val="D9D9D9"/>
                </a:solidFill>
                <a:latin typeface="Oswald"/>
                <a:ea typeface="Oswald"/>
                <a:cs typeface="Oswald"/>
                <a:sym typeface="Oswald"/>
              </a:rPr>
              <a:t> que divórcio, escolha bem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13716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00" name="Google Shape;400;p61"/>
          <p:cNvPicPr preferRelativeResize="0"/>
          <p:nvPr/>
        </p:nvPicPr>
        <p:blipFill>
          <a:blip r:embed="rId3">
            <a:alphaModFix/>
          </a:blip>
          <a:stretch>
            <a:fillRect/>
          </a:stretch>
        </p:blipFill>
        <p:spPr>
          <a:xfrm>
            <a:off x="2306950" y="1850850"/>
            <a:ext cx="4061699" cy="3048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Introdução</a:t>
            </a:r>
            <a:endParaRPr sz="3500"/>
          </a:p>
        </p:txBody>
      </p:sp>
      <p:sp>
        <p:nvSpPr>
          <p:cNvPr id="88" name="Google Shape;88;p17"/>
          <p:cNvSpPr txBox="1"/>
          <p:nvPr/>
        </p:nvSpPr>
        <p:spPr>
          <a:xfrm>
            <a:off x="208100" y="1021400"/>
            <a:ext cx="84183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Para quê essa talk?</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O que vamos falar?</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No quê nos baseamos?</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89" name="Google Shape;89;p17"/>
          <p:cNvPicPr preferRelativeResize="0"/>
          <p:nvPr/>
        </p:nvPicPr>
        <p:blipFill>
          <a:blip r:embed="rId3">
            <a:alphaModFix/>
          </a:blip>
          <a:stretch>
            <a:fillRect/>
          </a:stretch>
        </p:blipFill>
        <p:spPr>
          <a:xfrm>
            <a:off x="4230862" y="3123212"/>
            <a:ext cx="1449000" cy="1449000"/>
          </a:xfrm>
          <a:prstGeom prst="rect">
            <a:avLst/>
          </a:prstGeom>
          <a:noFill/>
          <a:ln>
            <a:noFill/>
          </a:ln>
        </p:spPr>
      </p:pic>
      <p:pic>
        <p:nvPicPr>
          <p:cNvPr id="90" name="Google Shape;90;p17"/>
          <p:cNvPicPr preferRelativeResize="0"/>
          <p:nvPr/>
        </p:nvPicPr>
        <p:blipFill>
          <a:blip r:embed="rId4">
            <a:alphaModFix/>
          </a:blip>
          <a:stretch>
            <a:fillRect/>
          </a:stretch>
        </p:blipFill>
        <p:spPr>
          <a:xfrm>
            <a:off x="208100" y="3194075"/>
            <a:ext cx="3363775" cy="1307275"/>
          </a:xfrm>
          <a:prstGeom prst="rect">
            <a:avLst/>
          </a:prstGeom>
          <a:noFill/>
          <a:ln>
            <a:noFill/>
          </a:ln>
        </p:spPr>
      </p:pic>
      <p:pic>
        <p:nvPicPr>
          <p:cNvPr id="91" name="Google Shape;91;p17"/>
          <p:cNvPicPr preferRelativeResize="0"/>
          <p:nvPr/>
        </p:nvPicPr>
        <p:blipFill>
          <a:blip r:embed="rId5">
            <a:alphaModFix/>
          </a:blip>
          <a:stretch>
            <a:fillRect/>
          </a:stretch>
        </p:blipFill>
        <p:spPr>
          <a:xfrm>
            <a:off x="6338850" y="2624785"/>
            <a:ext cx="2445825" cy="2445856"/>
          </a:xfrm>
          <a:prstGeom prst="rect">
            <a:avLst/>
          </a:prstGeom>
          <a:noFill/>
          <a:ln>
            <a:noFill/>
          </a:ln>
        </p:spPr>
      </p:pic>
      <p:pic>
        <p:nvPicPr>
          <p:cNvPr id="92" name="Google Shape;92;p17"/>
          <p:cNvPicPr preferRelativeResize="0"/>
          <p:nvPr/>
        </p:nvPicPr>
        <p:blipFill rotWithShape="1">
          <a:blip r:embed="rId6">
            <a:alphaModFix/>
          </a:blip>
          <a:srcRect b="12165" l="0" r="0" t="0"/>
          <a:stretch/>
        </p:blipFill>
        <p:spPr>
          <a:xfrm>
            <a:off x="6338851" y="161425"/>
            <a:ext cx="2445825" cy="2410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2"/>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a:t>
            </a:r>
            <a:r>
              <a:rPr lang="en" sz="3500">
                <a:solidFill>
                  <a:srgbClr val="58943E"/>
                </a:solidFill>
                <a:latin typeface="Oswald"/>
                <a:ea typeface="Oswald"/>
                <a:cs typeface="Oswald"/>
                <a:sym typeface="Oswald"/>
              </a:rPr>
              <a:t>1</a:t>
            </a:r>
            <a:r>
              <a:rPr lang="en" sz="3500">
                <a:solidFill>
                  <a:srgbClr val="58943E"/>
                </a:solidFill>
                <a:latin typeface="Oswald"/>
                <a:ea typeface="Oswald"/>
                <a:cs typeface="Oswald"/>
                <a:sym typeface="Oswald"/>
              </a:rPr>
              <a:t> - Estratégias</a:t>
            </a:r>
            <a:endParaRPr sz="3500">
              <a:solidFill>
                <a:srgbClr val="58943E"/>
              </a:solidFill>
              <a:latin typeface="Oswald"/>
              <a:ea typeface="Oswald"/>
              <a:cs typeface="Oswald"/>
              <a:sym typeface="Oswald"/>
            </a:endParaRPr>
          </a:p>
        </p:txBody>
      </p:sp>
      <p:sp>
        <p:nvSpPr>
          <p:cNvPr id="406" name="Google Shape;406;p62"/>
          <p:cNvSpPr txBox="1"/>
          <p:nvPr/>
        </p:nvSpPr>
        <p:spPr>
          <a:xfrm>
            <a:off x="208100" y="1021400"/>
            <a:ext cx="4713600" cy="24474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O GCP suporta a sua stack? O seu produto novo é compatível com a infra do GCP? </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Funciona pra tudo, menos </a:t>
            </a:r>
            <a:r>
              <a:rPr lang="en" sz="2100">
                <a:solidFill>
                  <a:srgbClr val="D9D9D9"/>
                </a:solidFill>
                <a:latin typeface="Oswald"/>
                <a:ea typeface="Oswald"/>
                <a:cs typeface="Oswald"/>
                <a:sym typeface="Oswald"/>
              </a:rPr>
              <a:t>Kubernetes,</a:t>
            </a:r>
            <a:r>
              <a:rPr lang="en" sz="2100">
                <a:solidFill>
                  <a:srgbClr val="D9D9D9"/>
                </a:solidFill>
                <a:latin typeface="Oswald"/>
                <a:ea typeface="Oswald"/>
                <a:cs typeface="Oswald"/>
                <a:sym typeface="Oswald"/>
              </a:rPr>
              <a:t> roda em todas as imagens menos COS… </a:t>
            </a:r>
            <a:endParaRPr sz="2100">
              <a:solidFill>
                <a:srgbClr val="D9D9D9"/>
              </a:solidFill>
              <a:latin typeface="Oswald"/>
              <a:ea typeface="Oswald"/>
              <a:cs typeface="Oswald"/>
              <a:sym typeface="Oswald"/>
            </a:endParaRPr>
          </a:p>
          <a:p>
            <a:pPr indent="0" lvl="0" marL="13716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07" name="Google Shape;407;p62"/>
          <p:cNvPicPr preferRelativeResize="0"/>
          <p:nvPr/>
        </p:nvPicPr>
        <p:blipFill>
          <a:blip r:embed="rId3">
            <a:alphaModFix/>
          </a:blip>
          <a:stretch>
            <a:fillRect/>
          </a:stretch>
        </p:blipFill>
        <p:spPr>
          <a:xfrm>
            <a:off x="5319525" y="229713"/>
            <a:ext cx="3409176" cy="4684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3"/>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.1 - Estratégias</a:t>
            </a:r>
            <a:endParaRPr sz="3500">
              <a:solidFill>
                <a:srgbClr val="58943E"/>
              </a:solidFill>
              <a:latin typeface="Oswald"/>
              <a:ea typeface="Oswald"/>
              <a:cs typeface="Oswald"/>
              <a:sym typeface="Oswald"/>
            </a:endParaRPr>
          </a:p>
        </p:txBody>
      </p:sp>
      <p:sp>
        <p:nvSpPr>
          <p:cNvPr id="413" name="Google Shape;413;p63"/>
          <p:cNvSpPr txBox="1"/>
          <p:nvPr/>
        </p:nvSpPr>
        <p:spPr>
          <a:xfrm>
            <a:off x="81375" y="710575"/>
            <a:ext cx="4946100" cy="29862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Por que você escolheu esse tipo de licenciamento?</a:t>
            </a:r>
            <a:endParaRPr sz="2100">
              <a:solidFill>
                <a:srgbClr val="D9D9D9"/>
              </a:solidFill>
              <a:latin typeface="Oswald"/>
              <a:ea typeface="Oswald"/>
              <a:cs typeface="Oswald"/>
              <a:sym typeface="Oswald"/>
            </a:endParaRPr>
          </a:p>
          <a:p>
            <a:pPr indent="-317500" lvl="1" marL="13716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Ainda é muito comum, especialmente para empresas pequenas adotarem o GCP por conta dos </a:t>
            </a:r>
            <a:r>
              <a:rPr lang="en">
                <a:solidFill>
                  <a:srgbClr val="D9D9D9"/>
                </a:solidFill>
                <a:latin typeface="Oswald"/>
                <a:ea typeface="Oswald"/>
                <a:cs typeface="Oswald"/>
                <a:sym typeface="Oswald"/>
              </a:rPr>
              <a:t>subsídios</a:t>
            </a:r>
            <a:r>
              <a:rPr lang="en">
                <a:solidFill>
                  <a:srgbClr val="D9D9D9"/>
                </a:solidFill>
                <a:latin typeface="Oswald"/>
                <a:ea typeface="Oswald"/>
                <a:cs typeface="Oswald"/>
                <a:sym typeface="Oswald"/>
              </a:rPr>
              <a:t> de startup, mas se você já estiver na fase de transição entre startup e empresa de médio porte, não demora para estourar as cotas de </a:t>
            </a:r>
            <a:r>
              <a:rPr lang="en">
                <a:solidFill>
                  <a:srgbClr val="D9D9D9"/>
                </a:solidFill>
                <a:latin typeface="Oswald"/>
                <a:ea typeface="Oswald"/>
                <a:cs typeface="Oswald"/>
                <a:sym typeface="Oswald"/>
              </a:rPr>
              <a:t>subsídio</a:t>
            </a:r>
            <a:r>
              <a:rPr lang="en">
                <a:solidFill>
                  <a:srgbClr val="D9D9D9"/>
                </a:solidFill>
                <a:latin typeface="Oswald"/>
                <a:ea typeface="Oswald"/>
                <a:cs typeface="Oswald"/>
                <a:sym typeface="Oswald"/>
              </a:rPr>
              <a:t> e cair em um </a:t>
            </a:r>
            <a:r>
              <a:rPr lang="en">
                <a:solidFill>
                  <a:srgbClr val="D9D9D9"/>
                </a:solidFill>
                <a:latin typeface="Oswald"/>
                <a:ea typeface="Oswald"/>
                <a:cs typeface="Oswald"/>
                <a:sym typeface="Oswald"/>
              </a:rPr>
              <a:t>licenciamento</a:t>
            </a:r>
            <a:r>
              <a:rPr lang="en">
                <a:solidFill>
                  <a:srgbClr val="D9D9D9"/>
                </a:solidFill>
                <a:latin typeface="Oswald"/>
                <a:ea typeface="Oswald"/>
                <a:cs typeface="Oswald"/>
                <a:sym typeface="Oswald"/>
              </a:rPr>
              <a:t> consideravelmente mais caro, então, calcule bem a sua curva de crescimento e esteja preparado para a </a:t>
            </a:r>
            <a:r>
              <a:rPr lang="en">
                <a:solidFill>
                  <a:srgbClr val="D9D9D9"/>
                </a:solidFill>
                <a:latin typeface="Oswald"/>
                <a:ea typeface="Oswald"/>
                <a:cs typeface="Oswald"/>
                <a:sym typeface="Oswald"/>
              </a:rPr>
              <a:t>transição</a:t>
            </a:r>
            <a:r>
              <a:rPr lang="en">
                <a:solidFill>
                  <a:srgbClr val="D9D9D9"/>
                </a:solidFill>
                <a:latin typeface="Oswald"/>
                <a:ea typeface="Oswald"/>
                <a:cs typeface="Oswald"/>
                <a:sym typeface="Oswald"/>
              </a:rPr>
              <a:t> de faixa de cobrança, a pancada é </a:t>
            </a:r>
            <a:r>
              <a:rPr lang="en">
                <a:solidFill>
                  <a:srgbClr val="D9D9D9"/>
                </a:solidFill>
                <a:latin typeface="Oswald"/>
                <a:ea typeface="Oswald"/>
                <a:cs typeface="Oswald"/>
                <a:sym typeface="Oswald"/>
              </a:rPr>
              <a:t>considerável…</a:t>
            </a:r>
            <a:r>
              <a:rPr lang="en">
                <a:solidFill>
                  <a:srgbClr val="D9D9D9"/>
                </a:solidFill>
                <a:latin typeface="Oswald"/>
                <a:ea typeface="Oswald"/>
                <a:cs typeface="Oswald"/>
                <a:sym typeface="Oswald"/>
              </a:rPr>
              <a:t> </a:t>
            </a:r>
            <a:endParaRPr>
              <a:solidFill>
                <a:srgbClr val="D9D9D9"/>
              </a:solidFill>
              <a:latin typeface="Oswald"/>
              <a:ea typeface="Oswald"/>
              <a:cs typeface="Oswald"/>
              <a:sym typeface="Oswald"/>
            </a:endParaRPr>
          </a:p>
          <a:p>
            <a:pPr indent="0" lvl="0" marL="1371600" rtl="0" algn="l">
              <a:spcBef>
                <a:spcPts val="0"/>
              </a:spcBef>
              <a:spcAft>
                <a:spcPts val="0"/>
              </a:spcAft>
              <a:buNone/>
            </a:pPr>
            <a:r>
              <a:t/>
            </a:r>
            <a:endParaRPr>
              <a:solidFill>
                <a:srgbClr val="D9D9D9"/>
              </a:solidFill>
              <a:latin typeface="Oswald"/>
              <a:ea typeface="Oswald"/>
              <a:cs typeface="Oswald"/>
              <a:sym typeface="Oswald"/>
            </a:endParaRPr>
          </a:p>
        </p:txBody>
      </p:sp>
      <p:pic>
        <p:nvPicPr>
          <p:cNvPr id="414" name="Google Shape;414;p63"/>
          <p:cNvPicPr preferRelativeResize="0"/>
          <p:nvPr/>
        </p:nvPicPr>
        <p:blipFill>
          <a:blip r:embed="rId3">
            <a:alphaModFix/>
          </a:blip>
          <a:stretch>
            <a:fillRect/>
          </a:stretch>
        </p:blipFill>
        <p:spPr>
          <a:xfrm>
            <a:off x="5179875" y="1469525"/>
            <a:ext cx="3685000" cy="303588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4"/>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.1 - Estratégias</a:t>
            </a:r>
            <a:endParaRPr sz="3500">
              <a:solidFill>
                <a:srgbClr val="58943E"/>
              </a:solidFill>
              <a:latin typeface="Oswald"/>
              <a:ea typeface="Oswald"/>
              <a:cs typeface="Oswald"/>
              <a:sym typeface="Oswald"/>
            </a:endParaRPr>
          </a:p>
        </p:txBody>
      </p:sp>
      <p:sp>
        <p:nvSpPr>
          <p:cNvPr id="420" name="Google Shape;420;p64"/>
          <p:cNvSpPr txBox="1"/>
          <p:nvPr/>
        </p:nvSpPr>
        <p:spPr>
          <a:xfrm>
            <a:off x="208100" y="1021400"/>
            <a:ext cx="4808700" cy="35556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O que você quer conectar com o quê?</a:t>
            </a:r>
            <a:endParaRPr sz="2100">
              <a:solidFill>
                <a:srgbClr val="D9D9D9"/>
              </a:solidFill>
              <a:latin typeface="Oswald"/>
              <a:ea typeface="Oswald"/>
              <a:cs typeface="Oswald"/>
              <a:sym typeface="Oswald"/>
            </a:endParaRPr>
          </a:p>
          <a:p>
            <a:pPr indent="-336550" lvl="1" marL="1371600" rtl="0" algn="l">
              <a:spcBef>
                <a:spcPts val="0"/>
              </a:spcBef>
              <a:spcAft>
                <a:spcPts val="0"/>
              </a:spcAft>
              <a:buClr>
                <a:srgbClr val="D9D9D9"/>
              </a:buClr>
              <a:buSzPts val="1700"/>
              <a:buFont typeface="Oswald"/>
              <a:buChar char="○"/>
            </a:pPr>
            <a:r>
              <a:rPr lang="en" sz="1700">
                <a:solidFill>
                  <a:srgbClr val="D9D9D9"/>
                </a:solidFill>
                <a:latin typeface="Oswald"/>
                <a:ea typeface="Oswald"/>
                <a:cs typeface="Oswald"/>
                <a:sym typeface="Oswald"/>
              </a:rPr>
              <a:t>Rezar missa </a:t>
            </a:r>
            <a:r>
              <a:rPr lang="en" sz="1700">
                <a:solidFill>
                  <a:srgbClr val="D9D9D9"/>
                </a:solidFill>
                <a:latin typeface="Oswald"/>
                <a:ea typeface="Oswald"/>
                <a:cs typeface="Oswald"/>
                <a:sym typeface="Oswald"/>
              </a:rPr>
              <a:t>para</a:t>
            </a:r>
            <a:r>
              <a:rPr lang="en" sz="1700">
                <a:solidFill>
                  <a:srgbClr val="D9D9D9"/>
                </a:solidFill>
                <a:latin typeface="Oswald"/>
                <a:ea typeface="Oswald"/>
                <a:cs typeface="Oswald"/>
                <a:sym typeface="Oswald"/>
              </a:rPr>
              <a:t> padre: BOAS </a:t>
            </a:r>
            <a:r>
              <a:rPr lang="en" sz="1700">
                <a:solidFill>
                  <a:srgbClr val="D9D9D9"/>
                </a:solidFill>
                <a:latin typeface="Oswald"/>
                <a:ea typeface="Oswald"/>
                <a:cs typeface="Oswald"/>
                <a:sym typeface="Oswald"/>
              </a:rPr>
              <a:t>PRÁTICAS EXISTEM POR UM MOTIVO!!!</a:t>
            </a:r>
            <a:r>
              <a:rPr lang="en" sz="1700">
                <a:solidFill>
                  <a:srgbClr val="D9D9D9"/>
                </a:solidFill>
                <a:latin typeface="Oswald"/>
                <a:ea typeface="Oswald"/>
                <a:cs typeface="Oswald"/>
                <a:sym typeface="Oswald"/>
              </a:rPr>
              <a:t> </a:t>
            </a:r>
            <a:endParaRPr sz="1700">
              <a:solidFill>
                <a:srgbClr val="D9D9D9"/>
              </a:solidFill>
              <a:latin typeface="Oswald"/>
              <a:ea typeface="Oswald"/>
              <a:cs typeface="Oswald"/>
              <a:sym typeface="Oswald"/>
            </a:endParaRPr>
          </a:p>
          <a:p>
            <a:pPr indent="-304800" lvl="2" marL="1828800" rtl="0" algn="l">
              <a:spcBef>
                <a:spcPts val="0"/>
              </a:spcBef>
              <a:spcAft>
                <a:spcPts val="0"/>
              </a:spcAft>
              <a:buClr>
                <a:srgbClr val="D9D9D9"/>
              </a:buClr>
              <a:buSzPts val="1200"/>
              <a:buFont typeface="Oswald"/>
              <a:buChar char="■"/>
            </a:pPr>
            <a:r>
              <a:rPr lang="en" sz="1200">
                <a:solidFill>
                  <a:srgbClr val="D9D9D9"/>
                </a:solidFill>
                <a:latin typeface="Oswald"/>
                <a:ea typeface="Oswald"/>
                <a:cs typeface="Oswald"/>
                <a:sym typeface="Oswald"/>
              </a:rPr>
              <a:t>Cada projeto precisa do seu próprio range de IP </a:t>
            </a:r>
            <a:endParaRPr sz="1200">
              <a:solidFill>
                <a:srgbClr val="D9D9D9"/>
              </a:solidFill>
              <a:latin typeface="Oswald"/>
              <a:ea typeface="Oswald"/>
              <a:cs typeface="Oswald"/>
              <a:sym typeface="Oswald"/>
            </a:endParaRPr>
          </a:p>
          <a:p>
            <a:pPr indent="-304800" lvl="3" marL="2286000" rtl="0" algn="l">
              <a:spcBef>
                <a:spcPts val="0"/>
              </a:spcBef>
              <a:spcAft>
                <a:spcPts val="0"/>
              </a:spcAft>
              <a:buClr>
                <a:srgbClr val="D9D9D9"/>
              </a:buClr>
              <a:buSzPts val="1200"/>
              <a:buFont typeface="Oswald"/>
              <a:buChar char="●"/>
            </a:pPr>
            <a:r>
              <a:rPr lang="en" sz="1200">
                <a:solidFill>
                  <a:srgbClr val="D9D9D9"/>
                </a:solidFill>
                <a:latin typeface="Oswald"/>
                <a:ea typeface="Oswald"/>
                <a:cs typeface="Oswald"/>
                <a:sym typeface="Oswald"/>
              </a:rPr>
              <a:t>Facilita intercomunicação de serviço, facilita scanner de postura, facilita identificação e cara, fácil é bom </a:t>
            </a:r>
            <a:endParaRPr sz="1200">
              <a:solidFill>
                <a:srgbClr val="D9D9D9"/>
              </a:solidFill>
              <a:latin typeface="Oswald"/>
              <a:ea typeface="Oswald"/>
              <a:cs typeface="Oswald"/>
              <a:sym typeface="Oswald"/>
            </a:endParaRPr>
          </a:p>
          <a:p>
            <a:pPr indent="-304800" lvl="2" marL="1828800" rtl="0" algn="l">
              <a:spcBef>
                <a:spcPts val="0"/>
              </a:spcBef>
              <a:spcAft>
                <a:spcPts val="0"/>
              </a:spcAft>
              <a:buClr>
                <a:srgbClr val="D9D9D9"/>
              </a:buClr>
              <a:buSzPts val="1200"/>
              <a:buFont typeface="Oswald"/>
              <a:buChar char="■"/>
            </a:pPr>
            <a:r>
              <a:rPr lang="en" sz="1200">
                <a:solidFill>
                  <a:srgbClr val="D9D9D9"/>
                </a:solidFill>
                <a:latin typeface="Oswald"/>
                <a:ea typeface="Oswald"/>
                <a:cs typeface="Oswald"/>
                <a:sym typeface="Oswald"/>
              </a:rPr>
              <a:t>Se projetos forem compartilhar rede, é melhor fazer uma shared-VPC em um projeto pai e compartilhar com os filhos</a:t>
            </a:r>
            <a:endParaRPr sz="1200">
              <a:solidFill>
                <a:srgbClr val="D9D9D9"/>
              </a:solidFill>
              <a:latin typeface="Oswald"/>
              <a:ea typeface="Oswald"/>
              <a:cs typeface="Oswald"/>
              <a:sym typeface="Oswald"/>
            </a:endParaRPr>
          </a:p>
          <a:p>
            <a:pPr indent="-304800" lvl="3" marL="2286000" rtl="0" algn="l">
              <a:spcBef>
                <a:spcPts val="0"/>
              </a:spcBef>
              <a:spcAft>
                <a:spcPts val="0"/>
              </a:spcAft>
              <a:buClr>
                <a:srgbClr val="D9D9D9"/>
              </a:buClr>
              <a:buSzPts val="1200"/>
              <a:buFont typeface="Oswald"/>
              <a:buChar char="●"/>
            </a:pPr>
            <a:r>
              <a:rPr lang="en" sz="1200">
                <a:solidFill>
                  <a:srgbClr val="D9D9D9"/>
                </a:solidFill>
                <a:latin typeface="Oswald"/>
                <a:ea typeface="Oswald"/>
                <a:cs typeface="Oswald"/>
                <a:sym typeface="Oswald"/>
              </a:rPr>
              <a:t>PEGADINHA - Não tem transitividade de rede, se você não fizer isso, prepare-se para o inferno de administração de vpn entre os projetos </a:t>
            </a:r>
            <a:endParaRPr sz="1200">
              <a:solidFill>
                <a:srgbClr val="D9D9D9"/>
              </a:solidFill>
              <a:latin typeface="Oswald"/>
              <a:ea typeface="Oswald"/>
              <a:cs typeface="Oswald"/>
              <a:sym typeface="Oswald"/>
            </a:endParaRPr>
          </a:p>
          <a:p>
            <a:pPr indent="0" lvl="0" marL="0" rtl="0" algn="l">
              <a:spcBef>
                <a:spcPts val="0"/>
              </a:spcBef>
              <a:spcAft>
                <a:spcPts val="0"/>
              </a:spcAft>
              <a:buNone/>
            </a:pPr>
            <a:r>
              <a:t/>
            </a:r>
            <a:endParaRPr sz="1600">
              <a:solidFill>
                <a:srgbClr val="D9D9D9"/>
              </a:solidFill>
              <a:latin typeface="Oswald"/>
              <a:ea typeface="Oswald"/>
              <a:cs typeface="Oswald"/>
              <a:sym typeface="Oswald"/>
            </a:endParaRPr>
          </a:p>
          <a:p>
            <a:pPr indent="0" lvl="0" marL="914400" rtl="0" algn="l">
              <a:spcBef>
                <a:spcPts val="0"/>
              </a:spcBef>
              <a:spcAft>
                <a:spcPts val="0"/>
              </a:spcAft>
              <a:buNone/>
            </a:pPr>
            <a:r>
              <a:t/>
            </a:r>
            <a:endParaRPr sz="1600">
              <a:solidFill>
                <a:srgbClr val="D9D9D9"/>
              </a:solidFill>
              <a:latin typeface="Oswald"/>
              <a:ea typeface="Oswald"/>
              <a:cs typeface="Oswald"/>
              <a:sym typeface="Oswald"/>
            </a:endParaRPr>
          </a:p>
        </p:txBody>
      </p:sp>
      <p:pic>
        <p:nvPicPr>
          <p:cNvPr id="421" name="Google Shape;421;p64"/>
          <p:cNvPicPr preferRelativeResize="0"/>
          <p:nvPr/>
        </p:nvPicPr>
        <p:blipFill>
          <a:blip r:embed="rId3">
            <a:alphaModFix/>
          </a:blip>
          <a:stretch>
            <a:fillRect/>
          </a:stretch>
        </p:blipFill>
        <p:spPr>
          <a:xfrm>
            <a:off x="5016800" y="663100"/>
            <a:ext cx="3765187" cy="38173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5"/>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.1 - Estratégias</a:t>
            </a:r>
            <a:endParaRPr sz="3500">
              <a:solidFill>
                <a:srgbClr val="58943E"/>
              </a:solidFill>
              <a:latin typeface="Oswald"/>
              <a:ea typeface="Oswald"/>
              <a:cs typeface="Oswald"/>
              <a:sym typeface="Oswald"/>
            </a:endParaRPr>
          </a:p>
        </p:txBody>
      </p:sp>
      <p:sp>
        <p:nvSpPr>
          <p:cNvPr id="427" name="Google Shape;427;p65"/>
          <p:cNvSpPr txBox="1"/>
          <p:nvPr/>
        </p:nvSpPr>
        <p:spPr>
          <a:xfrm>
            <a:off x="208100" y="1021400"/>
            <a:ext cx="84183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Qual a sua timeline e seus prazos e quem é seu </a:t>
            </a:r>
            <a:r>
              <a:rPr lang="en" sz="2100">
                <a:solidFill>
                  <a:srgbClr val="D9D9D9"/>
                </a:solidFill>
                <a:latin typeface="Oswald"/>
                <a:ea typeface="Oswald"/>
                <a:cs typeface="Oswald"/>
                <a:sym typeface="Oswald"/>
              </a:rPr>
              <a:t>público</a:t>
            </a:r>
            <a:r>
              <a:rPr lang="en" sz="2100">
                <a:solidFill>
                  <a:srgbClr val="D9D9D9"/>
                </a:solidFill>
                <a:latin typeface="Oswald"/>
                <a:ea typeface="Oswald"/>
                <a:cs typeface="Oswald"/>
                <a:sym typeface="Oswald"/>
              </a:rPr>
              <a:t> alvo? </a:t>
            </a:r>
            <a:endParaRPr sz="2100">
              <a:solidFill>
                <a:srgbClr val="D9D9D9"/>
              </a:solidFill>
              <a:latin typeface="Oswald"/>
              <a:ea typeface="Oswald"/>
              <a:cs typeface="Oswald"/>
              <a:sym typeface="Oswald"/>
            </a:endParaRPr>
          </a:p>
          <a:p>
            <a:pPr indent="-361950" lvl="1"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DEDIQUE TEMPO A ARQUITETURA, ECONOMIZE DINHEIRO E TEMPO DE REFACTOR</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28" name="Google Shape;428;p65"/>
          <p:cNvPicPr preferRelativeResize="0"/>
          <p:nvPr/>
        </p:nvPicPr>
        <p:blipFill>
          <a:blip r:embed="rId3">
            <a:alphaModFix/>
          </a:blip>
          <a:stretch>
            <a:fillRect/>
          </a:stretch>
        </p:blipFill>
        <p:spPr>
          <a:xfrm>
            <a:off x="2464550" y="2313325"/>
            <a:ext cx="3905401" cy="2339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6"/>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3</a:t>
            </a:r>
            <a:r>
              <a:rPr lang="en" sz="3500">
                <a:solidFill>
                  <a:srgbClr val="58943E"/>
                </a:solidFill>
                <a:latin typeface="Oswald"/>
                <a:ea typeface="Oswald"/>
                <a:cs typeface="Oswald"/>
                <a:sym typeface="Oswald"/>
              </a:rPr>
              <a:t>.2 - Arquitetura Geral</a:t>
            </a:r>
            <a:endParaRPr sz="3500">
              <a:solidFill>
                <a:srgbClr val="58943E"/>
              </a:solidFill>
              <a:latin typeface="Oswald"/>
              <a:ea typeface="Oswald"/>
              <a:cs typeface="Oswald"/>
              <a:sym typeface="Oswald"/>
            </a:endParaRPr>
          </a:p>
        </p:txBody>
      </p:sp>
      <p:pic>
        <p:nvPicPr>
          <p:cNvPr id="434" name="Google Shape;434;p66"/>
          <p:cNvPicPr preferRelativeResize="0"/>
          <p:nvPr/>
        </p:nvPicPr>
        <p:blipFill>
          <a:blip r:embed="rId3">
            <a:alphaModFix/>
          </a:blip>
          <a:stretch>
            <a:fillRect/>
          </a:stretch>
        </p:blipFill>
        <p:spPr>
          <a:xfrm>
            <a:off x="1861788" y="776500"/>
            <a:ext cx="5213226" cy="429277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67"/>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440" name="Google Shape;440;p67"/>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4 </a:t>
            </a:r>
            <a:r>
              <a:rPr lang="en">
                <a:solidFill>
                  <a:srgbClr val="58943E"/>
                </a:solidFill>
                <a:latin typeface="Oswald"/>
                <a:ea typeface="Oswald"/>
                <a:cs typeface="Oswald"/>
                <a:sym typeface="Oswald"/>
              </a:rPr>
              <a:t>- Soluções</a:t>
            </a:r>
            <a:endParaRPr>
              <a:solidFill>
                <a:srgbClr val="58943E"/>
              </a:solidFill>
              <a:latin typeface="Oswald"/>
              <a:ea typeface="Oswald"/>
              <a:cs typeface="Oswald"/>
              <a:sym typeface="Oswald"/>
            </a:endParaRPr>
          </a:p>
        </p:txBody>
      </p:sp>
      <p:pic>
        <p:nvPicPr>
          <p:cNvPr id="441" name="Google Shape;441;p67"/>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442" name="Google Shape;442;p67"/>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8"/>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Nativas - Workspace</a:t>
            </a:r>
            <a:endParaRPr sz="3500">
              <a:solidFill>
                <a:srgbClr val="58943E"/>
              </a:solidFill>
              <a:latin typeface="Oswald"/>
              <a:ea typeface="Oswald"/>
              <a:cs typeface="Oswald"/>
              <a:sym typeface="Oswald"/>
            </a:endParaRPr>
          </a:p>
        </p:txBody>
      </p:sp>
      <p:sp>
        <p:nvSpPr>
          <p:cNvPr id="448" name="Google Shape;448;p68"/>
          <p:cNvSpPr txBox="1"/>
          <p:nvPr/>
        </p:nvSpPr>
        <p:spPr>
          <a:xfrm>
            <a:off x="60100" y="1132300"/>
            <a:ext cx="8418300" cy="4386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Funciona bem:</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AntiSpam</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2FA e associados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GCPW - Google Credential Provider for Windows</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Marromenos: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SAML, OAUTH, essas coisas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Controle de dispositivos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Controle de acesso à dados dos funcionários</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49" name="Google Shape;449;p68"/>
          <p:cNvPicPr preferRelativeResize="0"/>
          <p:nvPr/>
        </p:nvPicPr>
        <p:blipFill>
          <a:blip r:embed="rId3">
            <a:alphaModFix/>
          </a:blip>
          <a:stretch>
            <a:fillRect/>
          </a:stretch>
        </p:blipFill>
        <p:spPr>
          <a:xfrm>
            <a:off x="6108850" y="1198900"/>
            <a:ext cx="2878875" cy="2878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9"/>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Nativas - GCP - SCC</a:t>
            </a:r>
            <a:endParaRPr sz="3500">
              <a:solidFill>
                <a:srgbClr val="58943E"/>
              </a:solidFill>
              <a:latin typeface="Oswald"/>
              <a:ea typeface="Oswald"/>
              <a:cs typeface="Oswald"/>
              <a:sym typeface="Oswald"/>
            </a:endParaRPr>
          </a:p>
        </p:txBody>
      </p:sp>
      <p:sp>
        <p:nvSpPr>
          <p:cNvPr id="455" name="Google Shape;455;p69"/>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solidFill>
                <a:srgbClr val="FFD966"/>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56" name="Google Shape;456;p69"/>
          <p:cNvPicPr preferRelativeResize="0"/>
          <p:nvPr/>
        </p:nvPicPr>
        <p:blipFill>
          <a:blip r:embed="rId3">
            <a:alphaModFix/>
          </a:blip>
          <a:stretch>
            <a:fillRect/>
          </a:stretch>
        </p:blipFill>
        <p:spPr>
          <a:xfrm>
            <a:off x="259025" y="917300"/>
            <a:ext cx="4194525" cy="2390825"/>
          </a:xfrm>
          <a:prstGeom prst="rect">
            <a:avLst/>
          </a:prstGeom>
          <a:noFill/>
          <a:ln>
            <a:noFill/>
          </a:ln>
        </p:spPr>
      </p:pic>
      <p:pic>
        <p:nvPicPr>
          <p:cNvPr id="457" name="Google Shape;457;p69"/>
          <p:cNvPicPr preferRelativeResize="0"/>
          <p:nvPr/>
        </p:nvPicPr>
        <p:blipFill>
          <a:blip r:embed="rId4">
            <a:alphaModFix/>
          </a:blip>
          <a:stretch>
            <a:fillRect/>
          </a:stretch>
        </p:blipFill>
        <p:spPr>
          <a:xfrm>
            <a:off x="4679004" y="2256825"/>
            <a:ext cx="4333300" cy="2738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0"/>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Nativas - GCP - IAP</a:t>
            </a:r>
            <a:endParaRPr sz="3500">
              <a:solidFill>
                <a:srgbClr val="58943E"/>
              </a:solidFill>
              <a:latin typeface="Oswald"/>
              <a:ea typeface="Oswald"/>
              <a:cs typeface="Oswald"/>
              <a:sym typeface="Oswald"/>
            </a:endParaRPr>
          </a:p>
        </p:txBody>
      </p:sp>
      <p:pic>
        <p:nvPicPr>
          <p:cNvPr id="463" name="Google Shape;463;p70"/>
          <p:cNvPicPr preferRelativeResize="0"/>
          <p:nvPr/>
        </p:nvPicPr>
        <p:blipFill>
          <a:blip r:embed="rId3">
            <a:alphaModFix/>
          </a:blip>
          <a:stretch>
            <a:fillRect/>
          </a:stretch>
        </p:blipFill>
        <p:spPr>
          <a:xfrm>
            <a:off x="1827250" y="1021400"/>
            <a:ext cx="5489481" cy="38173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71"/>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Nativas - GCP - OSLogin</a:t>
            </a:r>
            <a:endParaRPr sz="3500">
              <a:solidFill>
                <a:srgbClr val="58943E"/>
              </a:solidFill>
              <a:latin typeface="Oswald"/>
              <a:ea typeface="Oswald"/>
              <a:cs typeface="Oswald"/>
              <a:sym typeface="Oswald"/>
            </a:endParaRPr>
          </a:p>
        </p:txBody>
      </p:sp>
      <p:pic>
        <p:nvPicPr>
          <p:cNvPr id="469" name="Google Shape;469;p71"/>
          <p:cNvPicPr preferRelativeResize="0"/>
          <p:nvPr/>
        </p:nvPicPr>
        <p:blipFill>
          <a:blip r:embed="rId3">
            <a:alphaModFix/>
          </a:blip>
          <a:stretch>
            <a:fillRect/>
          </a:stretch>
        </p:blipFill>
        <p:spPr>
          <a:xfrm>
            <a:off x="152400" y="1173800"/>
            <a:ext cx="2541450" cy="1631825"/>
          </a:xfrm>
          <a:prstGeom prst="rect">
            <a:avLst/>
          </a:prstGeom>
          <a:noFill/>
          <a:ln>
            <a:noFill/>
          </a:ln>
        </p:spPr>
      </p:pic>
      <p:pic>
        <p:nvPicPr>
          <p:cNvPr id="470" name="Google Shape;470;p71"/>
          <p:cNvPicPr preferRelativeResize="0"/>
          <p:nvPr/>
        </p:nvPicPr>
        <p:blipFill>
          <a:blip r:embed="rId4">
            <a:alphaModFix/>
          </a:blip>
          <a:stretch>
            <a:fillRect/>
          </a:stretch>
        </p:blipFill>
        <p:spPr>
          <a:xfrm>
            <a:off x="152400" y="2912950"/>
            <a:ext cx="2541450" cy="1633788"/>
          </a:xfrm>
          <a:prstGeom prst="rect">
            <a:avLst/>
          </a:prstGeom>
          <a:noFill/>
          <a:ln>
            <a:noFill/>
          </a:ln>
        </p:spPr>
      </p:pic>
      <p:pic>
        <p:nvPicPr>
          <p:cNvPr id="471" name="Google Shape;471;p71"/>
          <p:cNvPicPr preferRelativeResize="0"/>
          <p:nvPr/>
        </p:nvPicPr>
        <p:blipFill>
          <a:blip r:embed="rId5">
            <a:alphaModFix/>
          </a:blip>
          <a:stretch>
            <a:fillRect/>
          </a:stretch>
        </p:blipFill>
        <p:spPr>
          <a:xfrm>
            <a:off x="3379075" y="1573450"/>
            <a:ext cx="4943826" cy="2489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Fun Tip!</a:t>
            </a:r>
            <a:endParaRPr sz="3500"/>
          </a:p>
        </p:txBody>
      </p:sp>
      <p:sp>
        <p:nvSpPr>
          <p:cNvPr id="98" name="Google Shape;98;p18"/>
          <p:cNvSpPr txBox="1"/>
          <p:nvPr/>
        </p:nvSpPr>
        <p:spPr>
          <a:xfrm>
            <a:off x="208100" y="1021400"/>
            <a:ext cx="8418300" cy="831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99" name="Google Shape;99;p18"/>
          <p:cNvPicPr preferRelativeResize="0"/>
          <p:nvPr/>
        </p:nvPicPr>
        <p:blipFill>
          <a:blip r:embed="rId3">
            <a:alphaModFix/>
          </a:blip>
          <a:stretch>
            <a:fillRect/>
          </a:stretch>
        </p:blipFill>
        <p:spPr>
          <a:xfrm>
            <a:off x="215763" y="1302000"/>
            <a:ext cx="2714625" cy="933450"/>
          </a:xfrm>
          <a:prstGeom prst="rect">
            <a:avLst/>
          </a:prstGeom>
          <a:noFill/>
          <a:ln>
            <a:noFill/>
          </a:ln>
        </p:spPr>
      </p:pic>
      <p:pic>
        <p:nvPicPr>
          <p:cNvPr id="100" name="Google Shape;100;p18"/>
          <p:cNvPicPr preferRelativeResize="0"/>
          <p:nvPr/>
        </p:nvPicPr>
        <p:blipFill>
          <a:blip r:embed="rId4">
            <a:alphaModFix/>
          </a:blip>
          <a:stretch>
            <a:fillRect/>
          </a:stretch>
        </p:blipFill>
        <p:spPr>
          <a:xfrm>
            <a:off x="135650" y="2949200"/>
            <a:ext cx="2889849" cy="1444924"/>
          </a:xfrm>
          <a:prstGeom prst="rect">
            <a:avLst/>
          </a:prstGeom>
          <a:noFill/>
          <a:ln>
            <a:noFill/>
          </a:ln>
        </p:spPr>
      </p:pic>
      <p:cxnSp>
        <p:nvCxnSpPr>
          <p:cNvPr id="101" name="Google Shape;101;p18"/>
          <p:cNvCxnSpPr>
            <a:stCxn id="99" idx="2"/>
            <a:endCxn id="100" idx="0"/>
          </p:cNvCxnSpPr>
          <p:nvPr/>
        </p:nvCxnSpPr>
        <p:spPr>
          <a:xfrm flipH="1" rot="-5400000">
            <a:off x="1219975" y="2588550"/>
            <a:ext cx="713700" cy="7500"/>
          </a:xfrm>
          <a:prstGeom prst="curvedConnector3">
            <a:avLst>
              <a:gd fmla="val 50004" name="adj1"/>
            </a:avLst>
          </a:prstGeom>
          <a:noFill/>
          <a:ln cap="flat" cmpd="sng" w="28575">
            <a:solidFill>
              <a:srgbClr val="FFD966"/>
            </a:solidFill>
            <a:prstDash val="solid"/>
            <a:round/>
            <a:headEnd len="med" w="med" type="none"/>
            <a:tailEnd len="med" w="med" type="triangle"/>
          </a:ln>
        </p:spPr>
      </p:cxnSp>
      <p:cxnSp>
        <p:nvCxnSpPr>
          <p:cNvPr id="102" name="Google Shape;102;p18"/>
          <p:cNvCxnSpPr>
            <a:stCxn id="100" idx="3"/>
            <a:endCxn id="103" idx="1"/>
          </p:cNvCxnSpPr>
          <p:nvPr/>
        </p:nvCxnSpPr>
        <p:spPr>
          <a:xfrm flipH="1" rot="10800000">
            <a:off x="3025499" y="2828662"/>
            <a:ext cx="1427700" cy="843000"/>
          </a:xfrm>
          <a:prstGeom prst="curvedConnector3">
            <a:avLst>
              <a:gd fmla="val 50000" name="adj1"/>
            </a:avLst>
          </a:prstGeom>
          <a:noFill/>
          <a:ln cap="flat" cmpd="sng" w="28575">
            <a:solidFill>
              <a:srgbClr val="FFD966"/>
            </a:solidFill>
            <a:prstDash val="solid"/>
            <a:round/>
            <a:headEnd len="med" w="med" type="none"/>
            <a:tailEnd len="med" w="med" type="triangle"/>
          </a:ln>
        </p:spPr>
      </p:cxnSp>
      <p:pic>
        <p:nvPicPr>
          <p:cNvPr id="103" name="Google Shape;103;p18"/>
          <p:cNvPicPr preferRelativeResize="0"/>
          <p:nvPr/>
        </p:nvPicPr>
        <p:blipFill>
          <a:blip r:embed="rId5">
            <a:alphaModFix/>
          </a:blip>
          <a:stretch>
            <a:fillRect/>
          </a:stretch>
        </p:blipFill>
        <p:spPr>
          <a:xfrm>
            <a:off x="4453197" y="1586750"/>
            <a:ext cx="4350424" cy="24836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72"/>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Gratuitas</a:t>
            </a:r>
            <a:endParaRPr sz="3500">
              <a:solidFill>
                <a:srgbClr val="58943E"/>
              </a:solidFill>
              <a:latin typeface="Oswald"/>
              <a:ea typeface="Oswald"/>
              <a:cs typeface="Oswald"/>
              <a:sym typeface="Oswald"/>
            </a:endParaRPr>
          </a:p>
        </p:txBody>
      </p:sp>
      <p:sp>
        <p:nvSpPr>
          <p:cNvPr id="477" name="Google Shape;477;p72"/>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Projetos Open-Source da </a:t>
            </a:r>
            <a:r>
              <a:rPr lang="en" sz="2100">
                <a:solidFill>
                  <a:srgbClr val="FFD966"/>
                </a:solidFill>
                <a:latin typeface="Oswald"/>
                <a:ea typeface="Oswald"/>
                <a:cs typeface="Oswald"/>
                <a:sym typeface="Oswald"/>
              </a:rPr>
              <a:t>Aqua Security</a:t>
            </a:r>
            <a:endParaRPr sz="2100">
              <a:solidFill>
                <a:srgbClr val="FFD966"/>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78" name="Google Shape;478;p72"/>
          <p:cNvPicPr preferRelativeResize="0"/>
          <p:nvPr/>
        </p:nvPicPr>
        <p:blipFill>
          <a:blip r:embed="rId3">
            <a:alphaModFix/>
          </a:blip>
          <a:stretch>
            <a:fillRect/>
          </a:stretch>
        </p:blipFill>
        <p:spPr>
          <a:xfrm>
            <a:off x="256000" y="1945975"/>
            <a:ext cx="4315999" cy="2893213"/>
          </a:xfrm>
          <a:prstGeom prst="rect">
            <a:avLst/>
          </a:prstGeom>
          <a:noFill/>
          <a:ln>
            <a:noFill/>
          </a:ln>
        </p:spPr>
      </p:pic>
      <p:pic>
        <p:nvPicPr>
          <p:cNvPr id="479" name="Google Shape;479;p72"/>
          <p:cNvPicPr preferRelativeResize="0"/>
          <p:nvPr/>
        </p:nvPicPr>
        <p:blipFill>
          <a:blip r:embed="rId4">
            <a:alphaModFix/>
          </a:blip>
          <a:stretch>
            <a:fillRect/>
          </a:stretch>
        </p:blipFill>
        <p:spPr>
          <a:xfrm>
            <a:off x="4828025" y="1700925"/>
            <a:ext cx="4099149" cy="3138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3"/>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Gratuitas</a:t>
            </a:r>
            <a:endParaRPr sz="3500">
              <a:solidFill>
                <a:srgbClr val="58943E"/>
              </a:solidFill>
              <a:latin typeface="Oswald"/>
              <a:ea typeface="Oswald"/>
              <a:cs typeface="Oswald"/>
              <a:sym typeface="Oswald"/>
            </a:endParaRPr>
          </a:p>
        </p:txBody>
      </p:sp>
      <p:sp>
        <p:nvSpPr>
          <p:cNvPr id="485" name="Google Shape;485;p73"/>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CIS Benchmarks</a:t>
            </a:r>
            <a:endParaRPr sz="2100">
              <a:solidFill>
                <a:srgbClr val="FFD966"/>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86" name="Google Shape;486;p73"/>
          <p:cNvPicPr preferRelativeResize="0"/>
          <p:nvPr/>
        </p:nvPicPr>
        <p:blipFill>
          <a:blip r:embed="rId3">
            <a:alphaModFix/>
          </a:blip>
          <a:stretch>
            <a:fillRect/>
          </a:stretch>
        </p:blipFill>
        <p:spPr>
          <a:xfrm>
            <a:off x="1731925" y="2092950"/>
            <a:ext cx="5680150" cy="1129000"/>
          </a:xfrm>
          <a:prstGeom prst="rect">
            <a:avLst/>
          </a:prstGeom>
          <a:noFill/>
          <a:ln>
            <a:noFill/>
          </a:ln>
        </p:spPr>
      </p:pic>
      <p:pic>
        <p:nvPicPr>
          <p:cNvPr id="487" name="Google Shape;487;p73"/>
          <p:cNvPicPr preferRelativeResize="0"/>
          <p:nvPr/>
        </p:nvPicPr>
        <p:blipFill>
          <a:blip r:embed="rId4">
            <a:alphaModFix/>
          </a:blip>
          <a:stretch>
            <a:fillRect/>
          </a:stretch>
        </p:blipFill>
        <p:spPr>
          <a:xfrm>
            <a:off x="1731925" y="3221950"/>
            <a:ext cx="5680149" cy="385686"/>
          </a:xfrm>
          <a:prstGeom prst="rect">
            <a:avLst/>
          </a:prstGeom>
          <a:noFill/>
          <a:ln>
            <a:noFill/>
          </a:ln>
        </p:spPr>
      </p:pic>
      <p:pic>
        <p:nvPicPr>
          <p:cNvPr id="488" name="Google Shape;488;p73"/>
          <p:cNvPicPr preferRelativeResize="0"/>
          <p:nvPr/>
        </p:nvPicPr>
        <p:blipFill>
          <a:blip r:embed="rId5">
            <a:alphaModFix/>
          </a:blip>
          <a:stretch>
            <a:fillRect/>
          </a:stretch>
        </p:blipFill>
        <p:spPr>
          <a:xfrm>
            <a:off x="1731925" y="3607629"/>
            <a:ext cx="5680150" cy="381051"/>
          </a:xfrm>
          <a:prstGeom prst="rect">
            <a:avLst/>
          </a:prstGeom>
          <a:noFill/>
          <a:ln>
            <a:noFill/>
          </a:ln>
        </p:spPr>
      </p:pic>
      <p:pic>
        <p:nvPicPr>
          <p:cNvPr id="489" name="Google Shape;489;p73"/>
          <p:cNvPicPr preferRelativeResize="0"/>
          <p:nvPr/>
        </p:nvPicPr>
        <p:blipFill>
          <a:blip r:embed="rId6">
            <a:alphaModFix/>
          </a:blip>
          <a:stretch>
            <a:fillRect/>
          </a:stretch>
        </p:blipFill>
        <p:spPr>
          <a:xfrm>
            <a:off x="1731925" y="3988677"/>
            <a:ext cx="5680150" cy="3341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4"/>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Gratuitas</a:t>
            </a:r>
            <a:endParaRPr sz="3500">
              <a:solidFill>
                <a:srgbClr val="58943E"/>
              </a:solidFill>
              <a:latin typeface="Oswald"/>
              <a:ea typeface="Oswald"/>
              <a:cs typeface="Oswald"/>
              <a:sym typeface="Oswald"/>
            </a:endParaRPr>
          </a:p>
        </p:txBody>
      </p:sp>
      <p:sp>
        <p:nvSpPr>
          <p:cNvPr id="495" name="Google Shape;495;p74"/>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Recursos da CSA</a:t>
            </a:r>
            <a:endParaRPr sz="2100">
              <a:solidFill>
                <a:srgbClr val="FFD966"/>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496" name="Google Shape;496;p74"/>
          <p:cNvPicPr preferRelativeResize="0"/>
          <p:nvPr/>
        </p:nvPicPr>
        <p:blipFill>
          <a:blip r:embed="rId3">
            <a:alphaModFix/>
          </a:blip>
          <a:stretch>
            <a:fillRect/>
          </a:stretch>
        </p:blipFill>
        <p:spPr>
          <a:xfrm>
            <a:off x="1811563" y="1716575"/>
            <a:ext cx="5520875" cy="2990276"/>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5"/>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PAGAS </a:t>
            </a:r>
            <a:endParaRPr sz="3500">
              <a:solidFill>
                <a:srgbClr val="58943E"/>
              </a:solidFill>
              <a:latin typeface="Oswald"/>
              <a:ea typeface="Oswald"/>
              <a:cs typeface="Oswald"/>
              <a:sym typeface="Oswald"/>
            </a:endParaRPr>
          </a:p>
        </p:txBody>
      </p:sp>
      <p:sp>
        <p:nvSpPr>
          <p:cNvPr id="502" name="Google Shape;502;p75"/>
          <p:cNvSpPr txBox="1"/>
          <p:nvPr/>
        </p:nvSpPr>
        <p:spPr>
          <a:xfrm>
            <a:off x="208100" y="1021400"/>
            <a:ext cx="8357400" cy="25551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CWPP</a:t>
            </a:r>
            <a:endParaRPr sz="2100">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Muito importante - Se você é single cloud, provavelmente a sua cloud consegue cobrir a maior parte das coisas sobre CWPP com coisas nativas geralmente o que você está pagando para os fornecedores são conectores e módulos de orquestração entre provedores diferentes, então, não pague pelo que você não precisa!</a:t>
            </a:r>
            <a:br>
              <a:rPr lang="en">
                <a:solidFill>
                  <a:srgbClr val="D9D9D9"/>
                </a:solidFill>
                <a:latin typeface="Oswald"/>
                <a:ea typeface="Oswald"/>
                <a:cs typeface="Oswald"/>
                <a:sym typeface="Oswald"/>
              </a:rPr>
            </a:br>
            <a:r>
              <a:rPr lang="en">
                <a:solidFill>
                  <a:srgbClr val="D9D9D9"/>
                </a:solidFill>
                <a:latin typeface="Oswald"/>
                <a:ea typeface="Oswald"/>
                <a:cs typeface="Oswald"/>
                <a:sym typeface="Oswald"/>
              </a:rPr>
              <a:t>Provavelmente o que está acontecendo é que as features que compõem um CWPP estão espalhadas nas funções nativas do seu provedor.</a:t>
            </a:r>
            <a:endParaRPr>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503" name="Google Shape;503;p75"/>
          <p:cNvPicPr preferRelativeResize="0"/>
          <p:nvPr/>
        </p:nvPicPr>
        <p:blipFill>
          <a:blip r:embed="rId3">
            <a:alphaModFix/>
          </a:blip>
          <a:stretch>
            <a:fillRect/>
          </a:stretch>
        </p:blipFill>
        <p:spPr>
          <a:xfrm>
            <a:off x="2264113" y="2571749"/>
            <a:ext cx="4615774" cy="22221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6"/>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Soluções - Ferramentas PAGAS </a:t>
            </a:r>
            <a:endParaRPr sz="3500">
              <a:solidFill>
                <a:srgbClr val="58943E"/>
              </a:solidFill>
              <a:latin typeface="Oswald"/>
              <a:ea typeface="Oswald"/>
              <a:cs typeface="Oswald"/>
              <a:sym typeface="Oswald"/>
            </a:endParaRPr>
          </a:p>
        </p:txBody>
      </p:sp>
      <p:sp>
        <p:nvSpPr>
          <p:cNvPr id="509" name="Google Shape;509;p76"/>
          <p:cNvSpPr txBox="1"/>
          <p:nvPr/>
        </p:nvSpPr>
        <p:spPr>
          <a:xfrm>
            <a:off x="81350" y="852425"/>
            <a:ext cx="4555200" cy="4063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CWPP - Features Comuns </a:t>
            </a:r>
            <a:endParaRPr sz="2100">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Cloud Firewall </a:t>
            </a:r>
            <a:endParaRPr>
              <a:solidFill>
                <a:srgbClr val="D9D9D9"/>
              </a:solidFill>
              <a:latin typeface="Oswald"/>
              <a:ea typeface="Oswald"/>
              <a:cs typeface="Oswald"/>
              <a:sym typeface="Oswald"/>
            </a:endParaRPr>
          </a:p>
          <a:p>
            <a:pPr indent="-317500" lvl="2" marL="13716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Se você coordena conexões entre clouds diferentes e opera clouds diferentes é legal, caso contrário, usa o nativo, do contrário não vale o custo! </a:t>
            </a:r>
            <a:endParaRPr>
              <a:solidFill>
                <a:srgbClr val="D9D9D9"/>
              </a:solidFill>
              <a:latin typeface="Oswald"/>
              <a:ea typeface="Oswald"/>
              <a:cs typeface="Oswald"/>
              <a:sym typeface="Oswald"/>
            </a:endParaRPr>
          </a:p>
          <a:p>
            <a:pPr indent="-317500" lvl="2" marL="13716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FIREWALL DE CLOUD É SEMPRE SÓ CAMADA 4 SE VC QUISER SUBIR AS CAMADAS, CHORA!</a:t>
            </a:r>
            <a:endParaRPr>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Governança (Runtime)</a:t>
            </a:r>
            <a:endParaRPr>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IAM com principios de Zero Trust</a:t>
            </a:r>
            <a:endParaRPr>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Scanner sabor Shift-Left</a:t>
            </a:r>
            <a:endParaRPr>
              <a:solidFill>
                <a:srgbClr val="D9D9D9"/>
              </a:solidFill>
              <a:latin typeface="Oswald"/>
              <a:ea typeface="Oswald"/>
              <a:cs typeface="Oswald"/>
              <a:sym typeface="Oswald"/>
            </a:endParaRPr>
          </a:p>
          <a:p>
            <a:pPr indent="-317500" lvl="1" marL="914400" rtl="0" algn="l">
              <a:spcBef>
                <a:spcPts val="0"/>
              </a:spcBef>
              <a:spcAft>
                <a:spcPts val="0"/>
              </a:spcAft>
              <a:buClr>
                <a:srgbClr val="D9D9D9"/>
              </a:buClr>
              <a:buSzPts val="1400"/>
              <a:buFont typeface="Oswald"/>
              <a:buChar char="○"/>
            </a:pPr>
            <a:r>
              <a:rPr lang="en">
                <a:solidFill>
                  <a:srgbClr val="D9D9D9"/>
                </a:solidFill>
                <a:latin typeface="Oswald"/>
                <a:ea typeface="Oswald"/>
                <a:cs typeface="Oswald"/>
                <a:sym typeface="Oswald"/>
              </a:rPr>
              <a:t>Agente de Endpoint</a:t>
            </a:r>
            <a:endParaRPr>
              <a:solidFill>
                <a:srgbClr val="D9D9D9"/>
              </a:solidFill>
              <a:latin typeface="Oswald"/>
              <a:ea typeface="Oswald"/>
              <a:cs typeface="Oswald"/>
              <a:sym typeface="Oswald"/>
            </a:endParaRPr>
          </a:p>
          <a:p>
            <a:pPr indent="0" lvl="0" marL="914400" rtl="0" algn="l">
              <a:spcBef>
                <a:spcPts val="0"/>
              </a:spcBef>
              <a:spcAft>
                <a:spcPts val="0"/>
              </a:spcAft>
              <a:buNone/>
            </a:pPr>
            <a:r>
              <a:t/>
            </a:r>
            <a:endParaRPr>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510" name="Google Shape;510;p76"/>
          <p:cNvPicPr preferRelativeResize="0"/>
          <p:nvPr/>
        </p:nvPicPr>
        <p:blipFill>
          <a:blip r:embed="rId3">
            <a:alphaModFix/>
          </a:blip>
          <a:stretch>
            <a:fillRect/>
          </a:stretch>
        </p:blipFill>
        <p:spPr>
          <a:xfrm>
            <a:off x="4682975" y="1111626"/>
            <a:ext cx="4334299" cy="322971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pic>
        <p:nvPicPr>
          <p:cNvPr id="515" name="Google Shape;515;p77"/>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516" name="Google Shape;516;p77"/>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5 </a:t>
            </a:r>
            <a:r>
              <a:rPr lang="en">
                <a:solidFill>
                  <a:srgbClr val="58943E"/>
                </a:solidFill>
                <a:latin typeface="Oswald"/>
                <a:ea typeface="Oswald"/>
                <a:cs typeface="Oswald"/>
                <a:sym typeface="Oswald"/>
              </a:rPr>
              <a:t>- Comentários Finais</a:t>
            </a:r>
            <a:endParaRPr>
              <a:solidFill>
                <a:srgbClr val="58943E"/>
              </a:solidFill>
              <a:latin typeface="Oswald"/>
              <a:ea typeface="Oswald"/>
              <a:cs typeface="Oswald"/>
              <a:sym typeface="Oswald"/>
            </a:endParaRPr>
          </a:p>
        </p:txBody>
      </p:sp>
      <p:pic>
        <p:nvPicPr>
          <p:cNvPr id="517" name="Google Shape;517;p77"/>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518" name="Google Shape;518;p77"/>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78"/>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Ferramentas e recursos adicionais</a:t>
            </a:r>
            <a:endParaRPr sz="3500"/>
          </a:p>
        </p:txBody>
      </p:sp>
      <p:sp>
        <p:nvSpPr>
          <p:cNvPr id="524" name="Google Shape;524;p78"/>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u="sng">
                <a:solidFill>
                  <a:schemeClr val="hlink"/>
                </a:solidFill>
                <a:latin typeface="Oswald"/>
                <a:ea typeface="Oswald"/>
                <a:cs typeface="Oswald"/>
                <a:sym typeface="Oswald"/>
                <a:hlinkClick r:id="rId3"/>
              </a:rPr>
              <a:t>https://pentestbook.six2dez.com/enumeration/cloud/gcp</a:t>
            </a:r>
            <a:r>
              <a:rPr lang="en" sz="2100">
                <a:solidFill>
                  <a:srgbClr val="D9D9D9"/>
                </a:solidFill>
                <a:latin typeface="Oswald"/>
                <a:ea typeface="Oswald"/>
                <a:cs typeface="Oswald"/>
                <a:sym typeface="Oswald"/>
              </a:rPr>
              <a:t>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525" name="Google Shape;525;p78"/>
          <p:cNvPicPr preferRelativeResize="0"/>
          <p:nvPr/>
        </p:nvPicPr>
        <p:blipFill>
          <a:blip r:embed="rId4">
            <a:alphaModFix/>
          </a:blip>
          <a:stretch>
            <a:fillRect/>
          </a:stretch>
        </p:blipFill>
        <p:spPr>
          <a:xfrm>
            <a:off x="2112101" y="1716975"/>
            <a:ext cx="4919799" cy="3137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79"/>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Ferramentas e recursos adicionais</a:t>
            </a:r>
            <a:endParaRPr sz="3500"/>
          </a:p>
        </p:txBody>
      </p:sp>
      <p:sp>
        <p:nvSpPr>
          <p:cNvPr id="531" name="Google Shape;531;p79"/>
          <p:cNvSpPr txBox="1"/>
          <p:nvPr/>
        </p:nvSpPr>
        <p:spPr>
          <a:xfrm>
            <a:off x="208100" y="1021400"/>
            <a:ext cx="8418300" cy="1800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GAMADV-XTD3</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u="sng">
                <a:solidFill>
                  <a:schemeClr val="hlink"/>
                </a:solidFill>
                <a:latin typeface="Oswald"/>
                <a:ea typeface="Oswald"/>
                <a:cs typeface="Oswald"/>
                <a:sym typeface="Oswald"/>
                <a:hlinkClick r:id="rId3"/>
              </a:rPr>
              <a:t>https://sites.google.com/jis.edu.bn/gam-commands/home</a:t>
            </a:r>
            <a:r>
              <a:rPr lang="en" sz="2100">
                <a:solidFill>
                  <a:srgbClr val="D9D9D9"/>
                </a:solidFill>
                <a:latin typeface="Oswald"/>
                <a:ea typeface="Oswald"/>
                <a:cs typeface="Oswald"/>
                <a:sym typeface="Oswald"/>
              </a:rPr>
              <a:t>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pic>
        <p:nvPicPr>
          <p:cNvPr id="532" name="Google Shape;532;p79"/>
          <p:cNvPicPr preferRelativeResize="0"/>
          <p:nvPr/>
        </p:nvPicPr>
        <p:blipFill>
          <a:blip r:embed="rId4">
            <a:alphaModFix/>
          </a:blip>
          <a:stretch>
            <a:fillRect/>
          </a:stretch>
        </p:blipFill>
        <p:spPr>
          <a:xfrm>
            <a:off x="1875163" y="2498900"/>
            <a:ext cx="5186471" cy="23398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0"/>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Future Works?</a:t>
            </a:r>
            <a:endParaRPr sz="3500"/>
          </a:p>
        </p:txBody>
      </p:sp>
      <p:sp>
        <p:nvSpPr>
          <p:cNvPr id="538" name="Google Shape;538;p80"/>
          <p:cNvSpPr txBox="1"/>
          <p:nvPr/>
        </p:nvSpPr>
        <p:spPr>
          <a:xfrm>
            <a:off x="208100" y="1021400"/>
            <a:ext cx="8418300" cy="43869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Ferramentas de:</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Enumeração (tenho isso, onde consigo chegar?)</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Avaliação (não quero planilhas, quero vulnerabilidades reais)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Exploração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361950" lvl="0" marL="4572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Possíveis hotspots:</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SA impersonation</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Gambiarras com chaves? API vs SA vs OAuth</a:t>
            </a:r>
            <a:endParaRPr sz="2100">
              <a:solidFill>
                <a:srgbClr val="D9D9D9"/>
              </a:solidFill>
              <a:latin typeface="Oswald"/>
              <a:ea typeface="Oswald"/>
              <a:cs typeface="Oswald"/>
              <a:sym typeface="Oswald"/>
            </a:endParaRPr>
          </a:p>
          <a:p>
            <a:pPr indent="-361950" lvl="1" marL="9144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Phishing usando métodos nativos do Google (Calendar, Drive, etc.)</a:t>
            </a:r>
            <a:endParaRPr sz="2100">
              <a:solidFill>
                <a:srgbClr val="D9D9D9"/>
              </a:solidFill>
              <a:latin typeface="Oswald"/>
              <a:ea typeface="Oswald"/>
              <a:cs typeface="Oswald"/>
              <a:sym typeface="Oswald"/>
            </a:endParaRPr>
          </a:p>
          <a:p>
            <a:pPr indent="-361950" lvl="2" marL="1371600" rtl="0" algn="l">
              <a:spcBef>
                <a:spcPts val="0"/>
              </a:spcBef>
              <a:spcAft>
                <a:spcPts val="0"/>
              </a:spcAft>
              <a:buClr>
                <a:srgbClr val="D9D9D9"/>
              </a:buClr>
              <a:buSzPts val="2100"/>
              <a:buFont typeface="Oswald"/>
              <a:buChar char="■"/>
            </a:pPr>
            <a:r>
              <a:rPr lang="en" sz="2100">
                <a:solidFill>
                  <a:srgbClr val="D9D9D9"/>
                </a:solidFill>
                <a:latin typeface="Oswald"/>
                <a:ea typeface="Oswald"/>
                <a:cs typeface="Oswald"/>
                <a:sym typeface="Oswald"/>
              </a:rPr>
              <a:t>Algo no GCP talvez?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a:p>
            <a:pPr indent="0" lvl="0" marL="0" rtl="0" algn="l">
              <a:spcBef>
                <a:spcPts val="0"/>
              </a:spcBef>
              <a:spcAft>
                <a:spcPts val="0"/>
              </a:spcAft>
              <a:buNone/>
            </a:pPr>
            <a:r>
              <a:t/>
            </a:r>
            <a:endParaRPr sz="2100">
              <a:solidFill>
                <a:srgbClr val="D9D9D9"/>
              </a:solidFill>
              <a:latin typeface="Oswald"/>
              <a:ea typeface="Oswald"/>
              <a:cs typeface="Oswald"/>
              <a:sym typeface="Oswald"/>
            </a:endParaRPr>
          </a:p>
          <a:p>
            <a:pPr indent="0" lvl="0" marL="457200" rtl="0" algn="l">
              <a:spcBef>
                <a:spcPts val="0"/>
              </a:spcBef>
              <a:spcAft>
                <a:spcPts val="0"/>
              </a:spcAft>
              <a:buNone/>
            </a:pPr>
            <a:r>
              <a:t/>
            </a:r>
            <a:endParaRPr sz="2100">
              <a:solidFill>
                <a:srgbClr val="D9D9D9"/>
              </a:solidFill>
              <a:latin typeface="Oswald"/>
              <a:ea typeface="Oswald"/>
              <a:cs typeface="Oswald"/>
              <a:sym typeface="Oswa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81"/>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544" name="Google Shape;544;p81"/>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Bye!!!!</a:t>
            </a:r>
            <a:endParaRPr>
              <a:solidFill>
                <a:srgbClr val="58943E"/>
              </a:solidFill>
              <a:latin typeface="Oswald"/>
              <a:ea typeface="Oswald"/>
              <a:cs typeface="Oswald"/>
              <a:sym typeface="Oswald"/>
            </a:endParaRPr>
          </a:p>
        </p:txBody>
      </p:sp>
      <p:pic>
        <p:nvPicPr>
          <p:cNvPr id="545" name="Google Shape;545;p81"/>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546" name="Google Shape;546;p81"/>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3229612" y="3689674"/>
            <a:ext cx="3578775" cy="1114725"/>
          </a:xfrm>
          <a:prstGeom prst="rect">
            <a:avLst/>
          </a:prstGeom>
          <a:noFill/>
          <a:ln>
            <a:noFill/>
          </a:ln>
        </p:spPr>
      </p:pic>
      <p:sp>
        <p:nvSpPr>
          <p:cNvPr id="109" name="Google Shape;109;p19"/>
          <p:cNvSpPr txBox="1"/>
          <p:nvPr>
            <p:ph type="ctrTitle"/>
          </p:nvPr>
        </p:nvSpPr>
        <p:spPr>
          <a:xfrm>
            <a:off x="311708" y="-1583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58943E"/>
                </a:solidFill>
                <a:latin typeface="Oswald"/>
                <a:ea typeface="Oswald"/>
                <a:cs typeface="Oswald"/>
                <a:sym typeface="Oswald"/>
              </a:rPr>
              <a:t>1 - Google Workspace</a:t>
            </a:r>
            <a:endParaRPr>
              <a:solidFill>
                <a:srgbClr val="58943E"/>
              </a:solidFill>
              <a:latin typeface="Oswald"/>
              <a:ea typeface="Oswald"/>
              <a:cs typeface="Oswald"/>
              <a:sym typeface="Oswald"/>
            </a:endParaRPr>
          </a:p>
        </p:txBody>
      </p:sp>
      <p:pic>
        <p:nvPicPr>
          <p:cNvPr id="110" name="Google Shape;110;p19"/>
          <p:cNvPicPr preferRelativeResize="0"/>
          <p:nvPr/>
        </p:nvPicPr>
        <p:blipFill>
          <a:blip r:embed="rId4">
            <a:alphaModFix/>
          </a:blip>
          <a:stretch>
            <a:fillRect/>
          </a:stretch>
        </p:blipFill>
        <p:spPr>
          <a:xfrm>
            <a:off x="5096113" y="2386425"/>
            <a:ext cx="1076100" cy="1076100"/>
          </a:xfrm>
          <a:prstGeom prst="rect">
            <a:avLst/>
          </a:prstGeom>
          <a:noFill/>
          <a:ln>
            <a:noFill/>
          </a:ln>
        </p:spPr>
      </p:pic>
      <p:pic>
        <p:nvPicPr>
          <p:cNvPr id="111" name="Google Shape;111;p19"/>
          <p:cNvPicPr preferRelativeResize="0"/>
          <p:nvPr/>
        </p:nvPicPr>
        <p:blipFill>
          <a:blip r:embed="rId5">
            <a:alphaModFix/>
          </a:blip>
          <a:stretch>
            <a:fillRect/>
          </a:stretch>
        </p:blipFill>
        <p:spPr>
          <a:xfrm>
            <a:off x="1930950" y="2293900"/>
            <a:ext cx="5030475" cy="2640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O laboratório</a:t>
            </a:r>
            <a:endParaRPr sz="3500"/>
          </a:p>
        </p:txBody>
      </p:sp>
      <p:pic>
        <p:nvPicPr>
          <p:cNvPr id="117" name="Google Shape;117;p20"/>
          <p:cNvPicPr preferRelativeResize="0"/>
          <p:nvPr/>
        </p:nvPicPr>
        <p:blipFill>
          <a:blip r:embed="rId3">
            <a:alphaModFix/>
          </a:blip>
          <a:stretch>
            <a:fillRect/>
          </a:stretch>
        </p:blipFill>
        <p:spPr>
          <a:xfrm>
            <a:off x="145000" y="811175"/>
            <a:ext cx="5131726" cy="1590600"/>
          </a:xfrm>
          <a:prstGeom prst="rect">
            <a:avLst/>
          </a:prstGeom>
          <a:noFill/>
          <a:ln>
            <a:noFill/>
          </a:ln>
        </p:spPr>
      </p:pic>
      <p:pic>
        <p:nvPicPr>
          <p:cNvPr id="118" name="Google Shape;118;p20"/>
          <p:cNvPicPr preferRelativeResize="0"/>
          <p:nvPr/>
        </p:nvPicPr>
        <p:blipFill>
          <a:blip r:embed="rId4">
            <a:alphaModFix/>
          </a:blip>
          <a:stretch>
            <a:fillRect/>
          </a:stretch>
        </p:blipFill>
        <p:spPr>
          <a:xfrm>
            <a:off x="5377326" y="811175"/>
            <a:ext cx="3562475" cy="3761330"/>
          </a:xfrm>
          <a:prstGeom prst="rect">
            <a:avLst/>
          </a:prstGeom>
          <a:noFill/>
          <a:ln>
            <a:noFill/>
          </a:ln>
        </p:spPr>
      </p:pic>
      <p:pic>
        <p:nvPicPr>
          <p:cNvPr id="119" name="Google Shape;119;p20"/>
          <p:cNvPicPr preferRelativeResize="0"/>
          <p:nvPr/>
        </p:nvPicPr>
        <p:blipFill>
          <a:blip r:embed="rId5">
            <a:alphaModFix/>
          </a:blip>
          <a:stretch>
            <a:fillRect/>
          </a:stretch>
        </p:blipFill>
        <p:spPr>
          <a:xfrm>
            <a:off x="152400" y="2554175"/>
            <a:ext cx="5072526" cy="202144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208100" y="104600"/>
            <a:ext cx="8520600" cy="91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500">
                <a:solidFill>
                  <a:srgbClr val="58943E"/>
                </a:solidFill>
                <a:latin typeface="Oswald"/>
                <a:ea typeface="Oswald"/>
                <a:cs typeface="Oswald"/>
                <a:sym typeface="Oswald"/>
              </a:rPr>
              <a:t>1.1 - Autenticação</a:t>
            </a:r>
            <a:endParaRPr sz="3500"/>
          </a:p>
        </p:txBody>
      </p:sp>
      <p:pic>
        <p:nvPicPr>
          <p:cNvPr id="125" name="Google Shape;125;p21"/>
          <p:cNvPicPr preferRelativeResize="0"/>
          <p:nvPr/>
        </p:nvPicPr>
        <p:blipFill>
          <a:blip r:embed="rId3">
            <a:alphaModFix/>
          </a:blip>
          <a:stretch>
            <a:fillRect/>
          </a:stretch>
        </p:blipFill>
        <p:spPr>
          <a:xfrm>
            <a:off x="152400" y="1173800"/>
            <a:ext cx="4433635" cy="3817300"/>
          </a:xfrm>
          <a:prstGeom prst="rect">
            <a:avLst/>
          </a:prstGeom>
          <a:noFill/>
          <a:ln>
            <a:noFill/>
          </a:ln>
        </p:spPr>
      </p:pic>
      <p:pic>
        <p:nvPicPr>
          <p:cNvPr id="126" name="Google Shape;126;p21"/>
          <p:cNvPicPr preferRelativeResize="0"/>
          <p:nvPr/>
        </p:nvPicPr>
        <p:blipFill>
          <a:blip r:embed="rId4">
            <a:alphaModFix/>
          </a:blip>
          <a:stretch>
            <a:fillRect/>
          </a:stretch>
        </p:blipFill>
        <p:spPr>
          <a:xfrm>
            <a:off x="4738435" y="1173800"/>
            <a:ext cx="4253166" cy="358264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